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6"/>
  </p:notesMasterIdLst>
  <p:handoutMasterIdLst>
    <p:handoutMasterId r:id="rId47"/>
  </p:handoutMasterIdLst>
  <p:sldIdLst>
    <p:sldId id="299" r:id="rId2"/>
    <p:sldId id="337" r:id="rId3"/>
    <p:sldId id="301" r:id="rId4"/>
    <p:sldId id="302" r:id="rId5"/>
    <p:sldId id="303" r:id="rId6"/>
    <p:sldId id="304" r:id="rId7"/>
    <p:sldId id="305" r:id="rId8"/>
    <p:sldId id="306" r:id="rId9"/>
    <p:sldId id="339" r:id="rId10"/>
    <p:sldId id="340" r:id="rId11"/>
    <p:sldId id="307" r:id="rId12"/>
    <p:sldId id="341" r:id="rId13"/>
    <p:sldId id="336" r:id="rId14"/>
    <p:sldId id="310" r:id="rId15"/>
    <p:sldId id="342" r:id="rId16"/>
    <p:sldId id="343" r:id="rId17"/>
    <p:sldId id="344" r:id="rId18"/>
    <p:sldId id="312" r:id="rId19"/>
    <p:sldId id="345" r:id="rId20"/>
    <p:sldId id="313" r:id="rId21"/>
    <p:sldId id="346" r:id="rId22"/>
    <p:sldId id="316" r:id="rId23"/>
    <p:sldId id="317" r:id="rId24"/>
    <p:sldId id="318" r:id="rId25"/>
    <p:sldId id="351" r:id="rId26"/>
    <p:sldId id="320" r:id="rId27"/>
    <p:sldId id="321" r:id="rId28"/>
    <p:sldId id="322" r:id="rId29"/>
    <p:sldId id="323" r:id="rId30"/>
    <p:sldId id="324" r:id="rId31"/>
    <p:sldId id="352" r:id="rId32"/>
    <p:sldId id="325" r:id="rId33"/>
    <p:sldId id="326" r:id="rId34"/>
    <p:sldId id="331" r:id="rId35"/>
    <p:sldId id="347" r:id="rId36"/>
    <p:sldId id="348" r:id="rId37"/>
    <p:sldId id="328" r:id="rId38"/>
    <p:sldId id="330" r:id="rId39"/>
    <p:sldId id="332" r:id="rId40"/>
    <p:sldId id="349" r:id="rId41"/>
    <p:sldId id="350" r:id="rId42"/>
    <p:sldId id="333" r:id="rId43"/>
    <p:sldId id="334" r:id="rId44"/>
    <p:sldId id="335"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9800" autoAdjust="0"/>
  </p:normalViewPr>
  <p:slideViewPr>
    <p:cSldViewPr snapToGrid="0">
      <p:cViewPr varScale="1">
        <p:scale>
          <a:sx n="94" d="100"/>
          <a:sy n="94" d="100"/>
        </p:scale>
        <p:origin x="1242" y="96"/>
      </p:cViewPr>
      <p:guideLst>
        <p:guide orient="horz" pos="2160"/>
        <p:guide pos="2880"/>
      </p:guideLst>
    </p:cSldViewPr>
  </p:slideViewPr>
  <p:outlineViewPr>
    <p:cViewPr>
      <p:scale>
        <a:sx n="33" d="100"/>
        <a:sy n="33" d="100"/>
      </p:scale>
      <p:origin x="77" y="2328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
        <p:nvSpPr>
          <p:cNvPr id="3" name="Date Placeholder 2"/>
          <p:cNvSpPr txBox="1">
            <a:spLocks noGrp="1"/>
          </p:cNvSpPr>
          <p:nvPr>
            <p:ph type="dt" sz="quarter"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838A6D9-56D8-4474-B6DD-0E8E36C39C5E}" type="datetime1">
              <a:rPr lang="en-US" sz="1200" b="0" i="0" u="none" strike="noStrike" kern="1200" cap="none" spc="0" baseline="0">
                <a:solidFill>
                  <a:srgbClr val="000000"/>
                </a:solidFill>
                <a:uFillTx/>
                <a:latin typeface="Calibri"/>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5/23/2019</a:t>
            </a:fld>
            <a:endParaRPr lang="en-US" sz="1200" b="0" i="0" u="none" strike="noStrike" kern="1200" cap="none" spc="0" baseline="0">
              <a:solidFill>
                <a:srgbClr val="000000"/>
              </a:solidFill>
              <a:uFillTx/>
              <a:latin typeface="Calibri"/>
            </a:endParaRPr>
          </a:p>
        </p:txBody>
      </p:sp>
      <p:sp>
        <p:nvSpPr>
          <p:cNvPr id="4" name="Footer Placeholder 3"/>
          <p:cNvSpPr txBox="1">
            <a:spLocks noGrp="1"/>
          </p:cNvSpPr>
          <p:nvPr>
            <p:ph type="ftr" sz="quarter" idx="2"/>
          </p:nvPr>
        </p:nvSpPr>
        <p:spPr>
          <a:xfrm>
            <a:off x="0"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
        <p:nvSpPr>
          <p:cNvPr id="5" name="Slide Number Placeholder 4"/>
          <p:cNvSpPr txBox="1">
            <a:spLocks noGrp="1"/>
          </p:cNvSpPr>
          <p:nvPr>
            <p:ph type="sldNum" sz="quarter" idx="3"/>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FD66FFE-1192-455D-996D-10D198C61FBB}" type="slidenum">
              <a:t>‹#›</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131714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3" name="Date Placeholder 2"/>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5E5735F0-C7C7-405B-A261-7495C172F893}" type="datetime1">
              <a:rPr lang="en-US"/>
              <a:pPr lvl="0"/>
              <a:t>5/23/2019</a:t>
            </a:fld>
            <a:endParaRPr lang="en-US"/>
          </a:p>
        </p:txBody>
      </p:sp>
      <p:sp>
        <p:nvSpPr>
          <p:cNvPr id="4" name="Slide Image Placeholder 3"/>
          <p:cNvSpPr>
            <a:spLocks noGrp="1" noRot="1" noChangeAspect="1"/>
          </p:cNvSpPr>
          <p:nvPr>
            <p:ph type="sldImg" idx="2"/>
          </p:nvPr>
        </p:nvSpPr>
        <p:spPr>
          <a:xfrm>
            <a:off x="1371600" y="1143000"/>
            <a:ext cx="4114800" cy="3086099"/>
          </a:xfrm>
          <a:prstGeom prst="rect">
            <a:avLst/>
          </a:prstGeom>
          <a:noFill/>
          <a:ln w="12701">
            <a:solidFill>
              <a:srgbClr val="000000"/>
            </a:solidFill>
            <a:prstDash val="solid"/>
          </a:ln>
        </p:spPr>
      </p:sp>
      <p:sp>
        <p:nvSpPr>
          <p:cNvPr id="5" name="Notes Placeholder 4"/>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4572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7" name="Slide Number Placeholder 6"/>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27287BF9-B640-4C05-AB38-8B52F033D3E6}" type="slidenum">
              <a:t>‹#›</a:t>
            </a:fld>
            <a:endParaRPr lang="en-US"/>
          </a:p>
        </p:txBody>
      </p:sp>
    </p:spTree>
    <p:extLst>
      <p:ext uri="{BB962C8B-B14F-4D97-AF65-F5344CB8AC3E}">
        <p14:creationId xmlns:p14="http://schemas.microsoft.com/office/powerpoint/2010/main" val="1526114347"/>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7C9D57-D6E0-F047-BA03-A9A087BFE3B7}" type="slidenum">
              <a:rPr lang="en-US" smtClean="0"/>
              <a:t>1</a:t>
            </a:fld>
            <a:endParaRPr lang="en-US" dirty="0"/>
          </a:p>
        </p:txBody>
      </p:sp>
    </p:spTree>
    <p:extLst>
      <p:ext uri="{BB962C8B-B14F-4D97-AF65-F5344CB8AC3E}">
        <p14:creationId xmlns:p14="http://schemas.microsoft.com/office/powerpoint/2010/main" val="2583199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27287BF9-B640-4C05-AB38-8B52F033D3E6}" type="slidenum">
              <a:rPr lang="en-US" smtClean="0"/>
              <a:t>5</a:t>
            </a:fld>
            <a:endParaRPr lang="en-US"/>
          </a:p>
        </p:txBody>
      </p:sp>
    </p:spTree>
    <p:extLst>
      <p:ext uri="{BB962C8B-B14F-4D97-AF65-F5344CB8AC3E}">
        <p14:creationId xmlns:p14="http://schemas.microsoft.com/office/powerpoint/2010/main" val="197027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2910800" y="498201"/>
            <a:ext cx="6858000" cy="1194654"/>
          </a:xfrm>
        </p:spPr>
        <p:txBody>
          <a:bodyPr wrap="none" anchor="t" anchorCtr="0"/>
          <a:lstStyle>
            <a:lvl1pPr algn="r">
              <a:defRPr sz="7200" spc="-225">
                <a:effectLst>
                  <a:outerShdw blurRad="457200" dist="342900" dir="5400000">
                    <a:srgbClr val="000000"/>
                  </a:outerShdw>
                </a:effectLst>
              </a:defRPr>
            </a:lvl1pPr>
          </a:lstStyle>
          <a:p>
            <a:pPr lvl="0"/>
            <a:r>
              <a:rPr lang="en-US" smtClean="0"/>
              <a:t>Click to edit Master title style</a:t>
            </a:r>
            <a:endParaRPr lang="en-US"/>
          </a:p>
        </p:txBody>
      </p:sp>
      <p:sp>
        <p:nvSpPr>
          <p:cNvPr id="3" name="Subtitle 2"/>
          <p:cNvSpPr txBox="1">
            <a:spLocks noGrp="1"/>
          </p:cNvSpPr>
          <p:nvPr>
            <p:ph type="subTitle" idx="1"/>
          </p:nvPr>
        </p:nvSpPr>
        <p:spPr>
          <a:xfrm>
            <a:off x="1410772" y="3096825"/>
            <a:ext cx="6858000" cy="618518"/>
          </a:xfrm>
        </p:spPr>
        <p:txBody>
          <a:bodyPr anchor="b"/>
          <a:lstStyle>
            <a:lvl1pPr marL="0" indent="0" algn="r">
              <a:buNone/>
              <a:defRPr/>
            </a:lvl1pPr>
          </a:lstStyle>
          <a:p>
            <a:pPr lvl="0"/>
            <a:r>
              <a:rPr lang="en-US" smtClean="0"/>
              <a:t>Click to edit Master subtitle style</a:t>
            </a:r>
            <a:endParaRPr lang="en-US"/>
          </a:p>
        </p:txBody>
      </p:sp>
      <p:sp>
        <p:nvSpPr>
          <p:cNvPr id="4" name="Date Placeholder 6"/>
          <p:cNvSpPr txBox="1">
            <a:spLocks noGrp="1"/>
          </p:cNvSpPr>
          <p:nvPr>
            <p:ph type="dt" sz="half" idx="7"/>
          </p:nvPr>
        </p:nvSpPr>
        <p:spPr/>
        <p:txBody>
          <a:bodyPr/>
          <a:lstStyle>
            <a:lvl1pPr>
              <a:defRPr/>
            </a:lvl1pPr>
          </a:lstStyle>
          <a:p>
            <a:pPr lvl="0"/>
            <a:fld id="{5F45C8E9-A3F7-4563-A984-A1EAB0483BD3}" type="datetime1">
              <a:rPr lang="en-US"/>
              <a:pPr lvl="0"/>
              <a:t>5/23/2019</a:t>
            </a:fld>
            <a:endParaRPr lang="en-US"/>
          </a:p>
        </p:txBody>
      </p:sp>
      <p:sp>
        <p:nvSpPr>
          <p:cNvPr id="5" name="Footer Placeholder 7"/>
          <p:cNvSpPr txBox="1">
            <a:spLocks noGrp="1"/>
          </p:cNvSpPr>
          <p:nvPr>
            <p:ph type="ftr" sz="quarter" idx="9"/>
          </p:nvPr>
        </p:nvSpPr>
        <p:spPr/>
        <p:txBody>
          <a:bodyPr/>
          <a:lstStyle>
            <a:lvl1pPr>
              <a:defRPr/>
            </a:lvl1pPr>
          </a:lstStyle>
          <a:p>
            <a:pPr lvl="0"/>
            <a:endParaRPr lang="en-US"/>
          </a:p>
        </p:txBody>
      </p:sp>
      <p:sp>
        <p:nvSpPr>
          <p:cNvPr id="6" name="Slide Number Placeholder 8"/>
          <p:cNvSpPr txBox="1">
            <a:spLocks noGrp="1"/>
          </p:cNvSpPr>
          <p:nvPr>
            <p:ph type="sldNum" sz="quarter" idx="8"/>
          </p:nvPr>
        </p:nvSpPr>
        <p:spPr/>
        <p:txBody>
          <a:bodyPr/>
          <a:lstStyle>
            <a:lvl1pPr>
              <a:defRPr/>
            </a:lvl1pPr>
          </a:lstStyle>
          <a:p>
            <a:pPr lvl="0"/>
            <a:fld id="{BEA8BC77-94B7-4897-8735-6CA7DC696BBF}" type="slidenum">
              <a:t>‹#›</a:t>
            </a:fld>
            <a:endParaRPr lang="en-US"/>
          </a:p>
        </p:txBody>
      </p:sp>
    </p:spTree>
    <p:extLst>
      <p:ext uri="{BB962C8B-B14F-4D97-AF65-F5344CB8AC3E}">
        <p14:creationId xmlns:p14="http://schemas.microsoft.com/office/powerpoint/2010/main" val="283957095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29838" y="4367165"/>
            <a:ext cx="7886700" cy="819357"/>
          </a:xfrm>
        </p:spPr>
        <p:txBody>
          <a:bodyPr anchor="b"/>
          <a:lstStyle>
            <a:lvl1pPr>
              <a:defRPr sz="2400"/>
            </a:lvl1pPr>
          </a:lstStyle>
          <a:p>
            <a:pPr lvl="0"/>
            <a:r>
              <a:rPr lang="en-US" smtClean="0"/>
              <a:t>Click to edit Master title style</a:t>
            </a:r>
            <a:endParaRPr lang="en-US"/>
          </a:p>
        </p:txBody>
      </p:sp>
      <p:sp>
        <p:nvSpPr>
          <p:cNvPr id="3" name="Picture Placeholder 2"/>
          <p:cNvSpPr txBox="1">
            <a:spLocks noGrp="1"/>
          </p:cNvSpPr>
          <p:nvPr>
            <p:ph type="pic" idx="4294967295"/>
          </p:nvPr>
        </p:nvSpPr>
        <p:spPr>
          <a:xfrm>
            <a:off x="629838" y="987423"/>
            <a:ext cx="7886700" cy="3379732"/>
          </a:xfrm>
        </p:spPr>
        <p:txBody>
          <a:bodyPr/>
          <a:lstStyle>
            <a:lvl1pPr marL="0" indent="0">
              <a:buNone/>
              <a:defRPr/>
            </a:lvl1pPr>
          </a:lstStyle>
          <a:p>
            <a:pPr lvl="0"/>
            <a:r>
              <a:rPr lang="en-US" smtClean="0"/>
              <a:t>Click icon to add picture</a:t>
            </a:r>
            <a:endParaRPr lang="en-US"/>
          </a:p>
        </p:txBody>
      </p:sp>
      <p:sp>
        <p:nvSpPr>
          <p:cNvPr id="4" name="Text Placeholder 3"/>
          <p:cNvSpPr txBox="1">
            <a:spLocks noGrp="1"/>
          </p:cNvSpPr>
          <p:nvPr>
            <p:ph type="body" idx="4294967295"/>
          </p:nvPr>
        </p:nvSpPr>
        <p:spPr>
          <a:xfrm>
            <a:off x="629838" y="5186513"/>
            <a:ext cx="7885511" cy="682471"/>
          </a:xfrm>
        </p:spPr>
        <p:txBody>
          <a:bodyPr/>
          <a:lstStyle>
            <a:lvl1pPr marL="0" indent="0">
              <a:buNone/>
              <a:defRPr sz="1200"/>
            </a:lvl1pPr>
          </a:lstStyle>
          <a:p>
            <a:pPr lvl="0"/>
            <a:r>
              <a:rPr lang="en-US" smtClean="0"/>
              <a:t>Click to edit Master text styles</a:t>
            </a:r>
          </a:p>
        </p:txBody>
      </p:sp>
      <p:sp>
        <p:nvSpPr>
          <p:cNvPr id="5" name="Date Placeholder 4"/>
          <p:cNvSpPr txBox="1">
            <a:spLocks noGrp="1"/>
          </p:cNvSpPr>
          <p:nvPr>
            <p:ph type="dt" sz="half" idx="7"/>
          </p:nvPr>
        </p:nvSpPr>
        <p:spPr/>
        <p:txBody>
          <a:bodyPr/>
          <a:lstStyle>
            <a:lvl1pPr>
              <a:defRPr/>
            </a:lvl1pPr>
          </a:lstStyle>
          <a:p>
            <a:pPr lvl="0"/>
            <a:fld id="{436F21B1-5AE2-46AD-9562-AB66F6092FDD}" type="datetime1">
              <a:rPr lang="en-US"/>
              <a:pPr lvl="0"/>
              <a:t>5/23/2019</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C56DC8D5-4A67-4E4D-8807-90FAFC58F204}" type="slidenum">
              <a:t>‹#›</a:t>
            </a:fld>
            <a:endParaRPr lang="en-US"/>
          </a:p>
        </p:txBody>
      </p:sp>
    </p:spTree>
    <p:extLst>
      <p:ext uri="{BB962C8B-B14F-4D97-AF65-F5344CB8AC3E}">
        <p14:creationId xmlns:p14="http://schemas.microsoft.com/office/powerpoint/2010/main" val="2552134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29838" y="365129"/>
            <a:ext cx="7886700" cy="3534348"/>
          </a:xfrm>
        </p:spPr>
        <p:txBody>
          <a:bodyPr/>
          <a:lstStyle>
            <a:lvl1pPr>
              <a:defRPr sz="2400"/>
            </a:lvl1pPr>
          </a:lstStyle>
          <a:p>
            <a:pPr lvl="0"/>
            <a:r>
              <a:rPr lang="en-US" smtClean="0"/>
              <a:t>Click to edit Master title style</a:t>
            </a:r>
            <a:endParaRPr lang="en-US"/>
          </a:p>
        </p:txBody>
      </p:sp>
      <p:sp>
        <p:nvSpPr>
          <p:cNvPr id="3" name="Text Placeholder 3"/>
          <p:cNvSpPr txBox="1">
            <a:spLocks noGrp="1"/>
          </p:cNvSpPr>
          <p:nvPr>
            <p:ph type="body" idx="4294967295"/>
          </p:nvPr>
        </p:nvSpPr>
        <p:spPr>
          <a:xfrm>
            <a:off x="629838" y="4489402"/>
            <a:ext cx="7885511" cy="1501828"/>
          </a:xfrm>
        </p:spPr>
        <p:txBody>
          <a:bodyPr anchor="ctr"/>
          <a:lstStyle>
            <a:lvl1pPr marL="0" indent="0">
              <a:buNone/>
              <a:defRPr sz="1200"/>
            </a:lvl1pPr>
          </a:lstStyle>
          <a:p>
            <a:pPr lvl="0"/>
            <a:r>
              <a:rPr lang="en-US" smtClean="0"/>
              <a:t>Click to edit Master text styles</a:t>
            </a:r>
          </a:p>
        </p:txBody>
      </p:sp>
      <p:sp>
        <p:nvSpPr>
          <p:cNvPr id="4" name="Date Placeholder 4"/>
          <p:cNvSpPr txBox="1">
            <a:spLocks noGrp="1"/>
          </p:cNvSpPr>
          <p:nvPr>
            <p:ph type="dt" sz="half" idx="7"/>
          </p:nvPr>
        </p:nvSpPr>
        <p:spPr/>
        <p:txBody>
          <a:bodyPr/>
          <a:lstStyle>
            <a:lvl1pPr>
              <a:defRPr/>
            </a:lvl1pPr>
          </a:lstStyle>
          <a:p>
            <a:pPr lvl="0"/>
            <a:fld id="{A333E55F-7254-48F1-9EAC-DA055F370FE3}" type="datetime1">
              <a:rPr lang="en-US"/>
              <a:pPr lvl="0"/>
              <a:t>5/23/2019</a:t>
            </a:fld>
            <a:endParaRPr lang="en-US"/>
          </a:p>
        </p:txBody>
      </p:sp>
      <p:sp>
        <p:nvSpPr>
          <p:cNvPr id="5" name="Footer Placeholder 5"/>
          <p:cNvSpPr txBox="1">
            <a:spLocks noGrp="1"/>
          </p:cNvSpPr>
          <p:nvPr>
            <p:ph type="ftr" sz="quarter" idx="9"/>
          </p:nvPr>
        </p:nvSpPr>
        <p:spPr/>
        <p:txBody>
          <a:bodyPr/>
          <a:lstStyle>
            <a:lvl1pPr>
              <a:defRPr/>
            </a:lvl1pPr>
          </a:lstStyle>
          <a:p>
            <a:pPr lvl="0"/>
            <a:endParaRPr lang="en-US"/>
          </a:p>
        </p:txBody>
      </p:sp>
      <p:sp>
        <p:nvSpPr>
          <p:cNvPr id="6" name="Slide Number Placeholder 6"/>
          <p:cNvSpPr txBox="1">
            <a:spLocks noGrp="1"/>
          </p:cNvSpPr>
          <p:nvPr>
            <p:ph type="sldNum" sz="quarter" idx="8"/>
          </p:nvPr>
        </p:nvSpPr>
        <p:spPr/>
        <p:txBody>
          <a:bodyPr/>
          <a:lstStyle>
            <a:lvl1pPr>
              <a:defRPr/>
            </a:lvl1pPr>
          </a:lstStyle>
          <a:p>
            <a:pPr lvl="0"/>
            <a:fld id="{070398F7-8A5D-44B6-BFDA-930788148325}" type="slidenum">
              <a:t>‹#›</a:t>
            </a:fld>
            <a:endParaRPr lang="en-US"/>
          </a:p>
        </p:txBody>
      </p:sp>
    </p:spTree>
    <p:extLst>
      <p:ext uri="{BB962C8B-B14F-4D97-AF65-F5344CB8AC3E}">
        <p14:creationId xmlns:p14="http://schemas.microsoft.com/office/powerpoint/2010/main" val="695776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084661" y="365129"/>
            <a:ext cx="6977064" cy="2992904"/>
          </a:xfrm>
        </p:spPr>
        <p:txBody>
          <a:bodyPr/>
          <a:lstStyle>
            <a:lvl1pPr>
              <a:defRPr sz="3300"/>
            </a:lvl1pPr>
          </a:lstStyle>
          <a:p>
            <a:pPr lvl="0"/>
            <a:r>
              <a:rPr lang="en-US" smtClean="0"/>
              <a:t>Click to edit Master title style</a:t>
            </a:r>
            <a:endParaRPr lang="en-US"/>
          </a:p>
        </p:txBody>
      </p:sp>
      <p:sp>
        <p:nvSpPr>
          <p:cNvPr id="3" name="Text Placeholder 3"/>
          <p:cNvSpPr txBox="1">
            <a:spLocks noGrp="1"/>
          </p:cNvSpPr>
          <p:nvPr>
            <p:ph type="body" idx="4294967295"/>
          </p:nvPr>
        </p:nvSpPr>
        <p:spPr>
          <a:xfrm>
            <a:off x="1290483" y="3365558"/>
            <a:ext cx="6564221" cy="548969"/>
          </a:xfrm>
        </p:spPr>
        <p:txBody>
          <a:bodyPr/>
          <a:lstStyle>
            <a:lvl1pPr marL="0" indent="0">
              <a:buNone/>
              <a:defRPr sz="1050"/>
            </a:lvl1pPr>
          </a:lstStyle>
          <a:p>
            <a:pPr lvl="0"/>
            <a:r>
              <a:rPr lang="en-US" smtClean="0"/>
              <a:t>Click to edit Master text styles</a:t>
            </a:r>
          </a:p>
        </p:txBody>
      </p:sp>
      <p:sp>
        <p:nvSpPr>
          <p:cNvPr id="4" name="Text Placeholder 3"/>
          <p:cNvSpPr txBox="1">
            <a:spLocks noGrp="1"/>
          </p:cNvSpPr>
          <p:nvPr>
            <p:ph type="body" idx="4294967295"/>
          </p:nvPr>
        </p:nvSpPr>
        <p:spPr>
          <a:xfrm>
            <a:off x="628650" y="4501728"/>
            <a:ext cx="7884322" cy="1489493"/>
          </a:xfrm>
        </p:spPr>
        <p:txBody>
          <a:bodyPr anchor="ctr"/>
          <a:lstStyle>
            <a:lvl1pPr marL="0" indent="0">
              <a:buNone/>
              <a:defRPr sz="1200"/>
            </a:lvl1pPr>
          </a:lstStyle>
          <a:p>
            <a:pPr lvl="0"/>
            <a:r>
              <a:rPr lang="en-US" smtClean="0"/>
              <a:t>Click to edit Master text styles</a:t>
            </a:r>
          </a:p>
        </p:txBody>
      </p:sp>
      <p:sp>
        <p:nvSpPr>
          <p:cNvPr id="5" name="Date Placeholder 4"/>
          <p:cNvSpPr txBox="1">
            <a:spLocks noGrp="1"/>
          </p:cNvSpPr>
          <p:nvPr>
            <p:ph type="dt" sz="half" idx="7"/>
          </p:nvPr>
        </p:nvSpPr>
        <p:spPr/>
        <p:txBody>
          <a:bodyPr/>
          <a:lstStyle>
            <a:lvl1pPr>
              <a:defRPr/>
            </a:lvl1pPr>
          </a:lstStyle>
          <a:p>
            <a:pPr lvl="0"/>
            <a:fld id="{C9FAF91B-595B-4825-98A0-82D70951780E}" type="datetime1">
              <a:rPr lang="en-US"/>
              <a:pPr lvl="0"/>
              <a:t>5/23/2019</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67539397-3DF5-4AC5-B375-F2D4793872C7}" type="slidenum">
              <a:t>‹#›</a:t>
            </a:fld>
            <a:endParaRPr lang="en-US"/>
          </a:p>
        </p:txBody>
      </p:sp>
      <p:sp>
        <p:nvSpPr>
          <p:cNvPr id="8" name="TextBox 8"/>
          <p:cNvSpPr txBox="1"/>
          <p:nvPr/>
        </p:nvSpPr>
        <p:spPr>
          <a:xfrm>
            <a:off x="833283" y="786822"/>
            <a:ext cx="457200" cy="584777"/>
          </a:xfrm>
          <a:prstGeom prst="rect">
            <a:avLst/>
          </a:prstGeom>
          <a:noFill/>
          <a:ln cap="flat">
            <a:noFill/>
          </a:ln>
        </p:spPr>
        <p:txBody>
          <a:bodyPr vert="horz" wrap="square" lIns="68580" tIns="34290" rIns="68580" bIns="3429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000" b="0" i="0" u="none" strike="noStrike" kern="1200" cap="all" spc="0" baseline="0">
                <a:solidFill>
                  <a:srgbClr val="FFFFFF"/>
                </a:solidFill>
                <a:uFillTx/>
                <a:latin typeface="Corbel"/>
              </a:rPr>
              <a:t>“</a:t>
            </a:r>
          </a:p>
        </p:txBody>
      </p:sp>
      <p:sp>
        <p:nvSpPr>
          <p:cNvPr id="9" name="TextBox 9"/>
          <p:cNvSpPr txBox="1"/>
          <p:nvPr/>
        </p:nvSpPr>
        <p:spPr>
          <a:xfrm>
            <a:off x="7828361" y="2743200"/>
            <a:ext cx="457200" cy="584777"/>
          </a:xfrm>
          <a:prstGeom prst="rect">
            <a:avLst/>
          </a:prstGeom>
          <a:noFill/>
          <a:ln cap="flat">
            <a:noFill/>
          </a:ln>
        </p:spPr>
        <p:txBody>
          <a:bodyPr vert="horz" wrap="square" lIns="68580" tIns="34290" rIns="68580" bIns="3429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000" b="0" i="0" u="none" strike="noStrike" kern="1200" cap="all" spc="0" baseline="0">
                <a:solidFill>
                  <a:srgbClr val="FFFFFF"/>
                </a:solidFill>
                <a:uFillTx/>
                <a:latin typeface="Corbel"/>
              </a:rPr>
              <a:t>”</a:t>
            </a:r>
          </a:p>
        </p:txBody>
      </p:sp>
    </p:spTree>
    <p:extLst>
      <p:ext uri="{BB962C8B-B14F-4D97-AF65-F5344CB8AC3E}">
        <p14:creationId xmlns:p14="http://schemas.microsoft.com/office/powerpoint/2010/main" val="497270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txBox="1">
            <a:spLocks noGrp="1"/>
          </p:cNvSpPr>
          <p:nvPr>
            <p:ph type="title"/>
          </p:nvPr>
        </p:nvSpPr>
        <p:spPr>
          <a:xfrm>
            <a:off x="629838" y="2326965"/>
            <a:ext cx="7886700" cy="2511838"/>
          </a:xfrm>
        </p:spPr>
        <p:txBody>
          <a:bodyPr anchor="b"/>
          <a:lstStyle>
            <a:lvl1pPr>
              <a:defRPr sz="4050"/>
            </a:lvl1pPr>
          </a:lstStyle>
          <a:p>
            <a:pPr lvl="0"/>
            <a:r>
              <a:rPr lang="en-US" smtClean="0"/>
              <a:t>Click to edit Master title style</a:t>
            </a:r>
            <a:endParaRPr lang="en-US"/>
          </a:p>
        </p:txBody>
      </p:sp>
      <p:sp>
        <p:nvSpPr>
          <p:cNvPr id="3" name="Text Placeholder 3"/>
          <p:cNvSpPr txBox="1">
            <a:spLocks noGrp="1"/>
          </p:cNvSpPr>
          <p:nvPr>
            <p:ph type="body" idx="4294967295"/>
          </p:nvPr>
        </p:nvSpPr>
        <p:spPr>
          <a:xfrm>
            <a:off x="629838" y="4850581"/>
            <a:ext cx="7885511" cy="1140640"/>
          </a:xfrm>
        </p:spPr>
        <p:txBody>
          <a:bodyPr/>
          <a:lstStyle>
            <a:lvl1pPr marL="0" indent="0">
              <a:buNone/>
              <a:defRPr sz="1200"/>
            </a:lvl1pPr>
          </a:lstStyle>
          <a:p>
            <a:pPr lvl="0"/>
            <a:r>
              <a:rPr lang="en-US" smtClean="0"/>
              <a:t>Click to edit Master text styles</a:t>
            </a:r>
          </a:p>
        </p:txBody>
      </p:sp>
      <p:sp>
        <p:nvSpPr>
          <p:cNvPr id="4" name="Date Placeholder 4"/>
          <p:cNvSpPr txBox="1">
            <a:spLocks noGrp="1"/>
          </p:cNvSpPr>
          <p:nvPr>
            <p:ph type="dt" sz="half" idx="7"/>
          </p:nvPr>
        </p:nvSpPr>
        <p:spPr/>
        <p:txBody>
          <a:bodyPr/>
          <a:lstStyle>
            <a:lvl1pPr>
              <a:defRPr/>
            </a:lvl1pPr>
          </a:lstStyle>
          <a:p>
            <a:pPr lvl="0"/>
            <a:fld id="{F0712B1B-73B1-4024-9685-B2085684C0B1}" type="datetime1">
              <a:rPr lang="en-US"/>
              <a:pPr lvl="0"/>
              <a:t>5/23/2019</a:t>
            </a:fld>
            <a:endParaRPr lang="en-US"/>
          </a:p>
        </p:txBody>
      </p:sp>
      <p:sp>
        <p:nvSpPr>
          <p:cNvPr id="5" name="Footer Placeholder 5"/>
          <p:cNvSpPr txBox="1">
            <a:spLocks noGrp="1"/>
          </p:cNvSpPr>
          <p:nvPr>
            <p:ph type="ftr" sz="quarter" idx="9"/>
          </p:nvPr>
        </p:nvSpPr>
        <p:spPr/>
        <p:txBody>
          <a:bodyPr/>
          <a:lstStyle>
            <a:lvl1pPr>
              <a:defRPr/>
            </a:lvl1pPr>
          </a:lstStyle>
          <a:p>
            <a:pPr lvl="0"/>
            <a:endParaRPr lang="en-US"/>
          </a:p>
        </p:txBody>
      </p:sp>
      <p:sp>
        <p:nvSpPr>
          <p:cNvPr id="6" name="Slide Number Placeholder 6"/>
          <p:cNvSpPr txBox="1">
            <a:spLocks noGrp="1"/>
          </p:cNvSpPr>
          <p:nvPr>
            <p:ph type="sldNum" sz="quarter" idx="8"/>
          </p:nvPr>
        </p:nvSpPr>
        <p:spPr/>
        <p:txBody>
          <a:bodyPr/>
          <a:lstStyle>
            <a:lvl1pPr>
              <a:defRPr/>
            </a:lvl1pPr>
          </a:lstStyle>
          <a:p>
            <a:pPr lvl="0"/>
            <a:fld id="{F37CD014-DA34-40F0-914D-AE112CD42B7B}" type="slidenum">
              <a:t>‹#›</a:t>
            </a:fld>
            <a:endParaRPr lang="en-US"/>
          </a:p>
        </p:txBody>
      </p:sp>
    </p:spTree>
    <p:extLst>
      <p:ext uri="{BB962C8B-B14F-4D97-AF65-F5344CB8AC3E}">
        <p14:creationId xmlns:p14="http://schemas.microsoft.com/office/powerpoint/2010/main" val="301368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smtClean="0"/>
              <a:t>Click to edit Master title style</a:t>
            </a:r>
            <a:endParaRPr lang="en-US"/>
          </a:p>
        </p:txBody>
      </p:sp>
      <p:sp>
        <p:nvSpPr>
          <p:cNvPr id="3" name="Text Placeholder 2"/>
          <p:cNvSpPr txBox="1">
            <a:spLocks noGrp="1"/>
          </p:cNvSpPr>
          <p:nvPr>
            <p:ph type="body" idx="4294967295"/>
          </p:nvPr>
        </p:nvSpPr>
        <p:spPr>
          <a:xfrm>
            <a:off x="1002959" y="1885950"/>
            <a:ext cx="2210150" cy="576264"/>
          </a:xfrm>
        </p:spPr>
        <p:txBody>
          <a:bodyPr anchor="b">
            <a:noAutofit/>
          </a:bodyPr>
          <a:lstStyle>
            <a:lvl1pPr marL="0" indent="0">
              <a:buNone/>
              <a:defRPr sz="1800"/>
            </a:lvl1pPr>
          </a:lstStyle>
          <a:p>
            <a:pPr lvl="0"/>
            <a:r>
              <a:rPr lang="en-US" smtClean="0"/>
              <a:t>Click to edit Master text styles</a:t>
            </a:r>
          </a:p>
        </p:txBody>
      </p:sp>
      <p:sp>
        <p:nvSpPr>
          <p:cNvPr id="4" name="Text Placeholder 3"/>
          <p:cNvSpPr txBox="1">
            <a:spLocks noGrp="1"/>
          </p:cNvSpPr>
          <p:nvPr>
            <p:ph type="body" idx="4294967295"/>
          </p:nvPr>
        </p:nvSpPr>
        <p:spPr>
          <a:xfrm>
            <a:off x="1017599" y="2571749"/>
            <a:ext cx="2195510" cy="3589340"/>
          </a:xfrm>
        </p:spPr>
        <p:txBody>
          <a:bodyPr/>
          <a:lstStyle>
            <a:lvl1pPr marL="0" indent="0">
              <a:buNone/>
              <a:defRPr sz="1050"/>
            </a:lvl1pPr>
          </a:lstStyle>
          <a:p>
            <a:pPr lvl="0"/>
            <a:r>
              <a:rPr lang="en-US" smtClean="0"/>
              <a:t>Click to edit Master text styles</a:t>
            </a:r>
          </a:p>
        </p:txBody>
      </p:sp>
      <p:sp>
        <p:nvSpPr>
          <p:cNvPr id="5" name="Text Placeholder 4"/>
          <p:cNvSpPr txBox="1">
            <a:spLocks noGrp="1"/>
          </p:cNvSpPr>
          <p:nvPr>
            <p:ph type="body" idx="4294967295"/>
          </p:nvPr>
        </p:nvSpPr>
        <p:spPr>
          <a:xfrm>
            <a:off x="3440996" y="1885950"/>
            <a:ext cx="2202176" cy="576264"/>
          </a:xfrm>
        </p:spPr>
        <p:txBody>
          <a:bodyPr anchor="b">
            <a:noAutofit/>
          </a:bodyPr>
          <a:lstStyle>
            <a:lvl1pPr marL="0" indent="0">
              <a:buNone/>
              <a:defRPr sz="1800"/>
            </a:lvl1pPr>
          </a:lstStyle>
          <a:p>
            <a:pPr lvl="0"/>
            <a:r>
              <a:rPr lang="en-US" smtClean="0"/>
              <a:t>Click to edit Master text styles</a:t>
            </a:r>
          </a:p>
        </p:txBody>
      </p:sp>
      <p:sp>
        <p:nvSpPr>
          <p:cNvPr id="6" name="Text Placeholder 3"/>
          <p:cNvSpPr txBox="1">
            <a:spLocks noGrp="1"/>
          </p:cNvSpPr>
          <p:nvPr>
            <p:ph type="body" idx="4294967295"/>
          </p:nvPr>
        </p:nvSpPr>
        <p:spPr>
          <a:xfrm>
            <a:off x="3433078" y="2571749"/>
            <a:ext cx="2210095" cy="3589340"/>
          </a:xfrm>
        </p:spPr>
        <p:txBody>
          <a:bodyPr/>
          <a:lstStyle>
            <a:lvl1pPr marL="0" indent="0">
              <a:buNone/>
              <a:defRPr sz="1050"/>
            </a:lvl1pPr>
          </a:lstStyle>
          <a:p>
            <a:pPr lvl="0"/>
            <a:r>
              <a:rPr lang="en-US" smtClean="0"/>
              <a:t>Click to edit Master text styles</a:t>
            </a:r>
          </a:p>
        </p:txBody>
      </p:sp>
      <p:sp>
        <p:nvSpPr>
          <p:cNvPr id="7" name="Text Placeholder 4"/>
          <p:cNvSpPr txBox="1">
            <a:spLocks noGrp="1"/>
          </p:cNvSpPr>
          <p:nvPr>
            <p:ph type="body" idx="4294967295"/>
          </p:nvPr>
        </p:nvSpPr>
        <p:spPr>
          <a:xfrm>
            <a:off x="5871773" y="1885950"/>
            <a:ext cx="2199086" cy="576264"/>
          </a:xfrm>
        </p:spPr>
        <p:txBody>
          <a:bodyPr anchor="b">
            <a:noAutofit/>
          </a:bodyPr>
          <a:lstStyle>
            <a:lvl1pPr marL="0" indent="0">
              <a:buNone/>
              <a:defRPr sz="1800"/>
            </a:lvl1pPr>
          </a:lstStyle>
          <a:p>
            <a:pPr lvl="0"/>
            <a:r>
              <a:rPr lang="en-US" smtClean="0"/>
              <a:t>Click to edit Master text styles</a:t>
            </a:r>
          </a:p>
        </p:txBody>
      </p:sp>
      <p:sp>
        <p:nvSpPr>
          <p:cNvPr id="8" name="Text Placeholder 3"/>
          <p:cNvSpPr txBox="1">
            <a:spLocks noGrp="1"/>
          </p:cNvSpPr>
          <p:nvPr>
            <p:ph type="body" idx="4294967295"/>
          </p:nvPr>
        </p:nvSpPr>
        <p:spPr>
          <a:xfrm>
            <a:off x="5871773" y="2571749"/>
            <a:ext cx="2199086" cy="3589340"/>
          </a:xfrm>
        </p:spPr>
        <p:txBody>
          <a:bodyPr/>
          <a:lstStyle>
            <a:lvl1pPr marL="0" indent="0">
              <a:buNone/>
              <a:defRPr sz="1050"/>
            </a:lvl1pPr>
          </a:lstStyle>
          <a:p>
            <a:pPr lvl="0"/>
            <a:r>
              <a:rPr lang="en-US" smtClean="0"/>
              <a:t>Click to edit Master text styles</a:t>
            </a:r>
          </a:p>
        </p:txBody>
      </p:sp>
      <p:sp>
        <p:nvSpPr>
          <p:cNvPr id="9" name="Date Placeholder 2"/>
          <p:cNvSpPr txBox="1">
            <a:spLocks noGrp="1"/>
          </p:cNvSpPr>
          <p:nvPr>
            <p:ph type="dt" sz="half" idx="7"/>
          </p:nvPr>
        </p:nvSpPr>
        <p:spPr/>
        <p:txBody>
          <a:bodyPr/>
          <a:lstStyle>
            <a:lvl1pPr>
              <a:defRPr/>
            </a:lvl1pPr>
          </a:lstStyle>
          <a:p>
            <a:pPr lvl="0"/>
            <a:fld id="{50930BEF-1847-4C0C-922D-D1349FF89DAC}" type="datetime1">
              <a:rPr lang="en-US"/>
              <a:pPr lvl="0"/>
              <a:t>5/23/2019</a:t>
            </a:fld>
            <a:endParaRPr lang="en-US"/>
          </a:p>
        </p:txBody>
      </p:sp>
      <p:sp>
        <p:nvSpPr>
          <p:cNvPr id="10" name="Footer Placeholder 3"/>
          <p:cNvSpPr txBox="1">
            <a:spLocks noGrp="1"/>
          </p:cNvSpPr>
          <p:nvPr>
            <p:ph type="ftr" sz="quarter" idx="9"/>
          </p:nvPr>
        </p:nvSpPr>
        <p:spPr/>
        <p:txBody>
          <a:bodyPr/>
          <a:lstStyle>
            <a:lvl1pPr>
              <a:defRPr/>
            </a:lvl1pPr>
          </a:lstStyle>
          <a:p>
            <a:pPr lvl="0"/>
            <a:endParaRPr lang="en-US"/>
          </a:p>
        </p:txBody>
      </p:sp>
      <p:sp>
        <p:nvSpPr>
          <p:cNvPr id="11" name="Slide Number Placeholder 4"/>
          <p:cNvSpPr txBox="1">
            <a:spLocks noGrp="1"/>
          </p:cNvSpPr>
          <p:nvPr>
            <p:ph type="sldNum" sz="quarter" idx="8"/>
          </p:nvPr>
        </p:nvSpPr>
        <p:spPr/>
        <p:txBody>
          <a:bodyPr/>
          <a:lstStyle>
            <a:lvl1pPr>
              <a:defRPr/>
            </a:lvl1pPr>
          </a:lstStyle>
          <a:p>
            <a:pPr lvl="0"/>
            <a:fld id="{3F58A14C-2D67-42CA-8838-F048AE3AE892}" type="slidenum">
              <a:t>‹#›</a:t>
            </a:fld>
            <a:endParaRPr lang="en-US"/>
          </a:p>
        </p:txBody>
      </p:sp>
    </p:spTree>
    <p:extLst>
      <p:ext uri="{BB962C8B-B14F-4D97-AF65-F5344CB8AC3E}">
        <p14:creationId xmlns:p14="http://schemas.microsoft.com/office/powerpoint/2010/main" val="3029458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smtClean="0"/>
              <a:t>Click to edit Master title style</a:t>
            </a:r>
            <a:endParaRPr lang="en-US"/>
          </a:p>
        </p:txBody>
      </p:sp>
      <p:sp>
        <p:nvSpPr>
          <p:cNvPr id="3" name="Text Placeholder 2"/>
          <p:cNvSpPr txBox="1">
            <a:spLocks noGrp="1"/>
          </p:cNvSpPr>
          <p:nvPr>
            <p:ph type="body" idx="4294967295"/>
          </p:nvPr>
        </p:nvSpPr>
        <p:spPr>
          <a:xfrm>
            <a:off x="999064" y="4297506"/>
            <a:ext cx="2205039" cy="576264"/>
          </a:xfrm>
        </p:spPr>
        <p:txBody>
          <a:bodyPr anchor="b">
            <a:noAutofit/>
          </a:bodyPr>
          <a:lstStyle>
            <a:lvl1pPr marL="0" indent="0">
              <a:buNone/>
              <a:defRPr sz="1800"/>
            </a:lvl1pPr>
          </a:lstStyle>
          <a:p>
            <a:pPr lvl="0"/>
            <a:r>
              <a:rPr lang="en-US" smtClean="0"/>
              <a:t>Click to edit Master text styles</a:t>
            </a:r>
          </a:p>
        </p:txBody>
      </p:sp>
      <p:sp>
        <p:nvSpPr>
          <p:cNvPr id="4" name="Picture Placeholder 2"/>
          <p:cNvSpPr txBox="1">
            <a:spLocks noGrp="1"/>
          </p:cNvSpPr>
          <p:nvPr>
            <p:ph type="pic" idx="4294967295"/>
          </p:nvPr>
        </p:nvSpPr>
        <p:spPr>
          <a:xfrm>
            <a:off x="999064" y="2256355"/>
            <a:ext cx="2205039" cy="1524003"/>
          </a:xfrm>
          <a:effectLst>
            <a:outerShdw dist="50804" dir="5400000" algn="tl">
              <a:srgbClr val="000000">
                <a:alpha val="43000"/>
              </a:srgbClr>
            </a:outerShdw>
          </a:effectLst>
        </p:spPr>
        <p:txBody>
          <a:bodyPr anchorCtr="1"/>
          <a:lstStyle>
            <a:lvl1pPr marL="0" indent="0" algn="ctr">
              <a:buNone/>
              <a:defRPr sz="1200"/>
            </a:lvl1pPr>
          </a:lstStyle>
          <a:p>
            <a:pPr lvl="0"/>
            <a:r>
              <a:rPr lang="en-US" smtClean="0"/>
              <a:t>Click icon to add picture</a:t>
            </a:r>
            <a:endParaRPr lang="en-US"/>
          </a:p>
        </p:txBody>
      </p:sp>
      <p:sp>
        <p:nvSpPr>
          <p:cNvPr id="5" name="Text Placeholder 3"/>
          <p:cNvSpPr txBox="1">
            <a:spLocks noGrp="1"/>
          </p:cNvSpPr>
          <p:nvPr>
            <p:ph type="body" idx="4294967295"/>
          </p:nvPr>
        </p:nvSpPr>
        <p:spPr>
          <a:xfrm>
            <a:off x="999064" y="4873770"/>
            <a:ext cx="2205039" cy="659190"/>
          </a:xfrm>
        </p:spPr>
        <p:txBody>
          <a:bodyPr/>
          <a:lstStyle>
            <a:lvl1pPr marL="0" indent="0">
              <a:buNone/>
              <a:defRPr sz="1050"/>
            </a:lvl1pPr>
          </a:lstStyle>
          <a:p>
            <a:pPr lvl="0"/>
            <a:r>
              <a:rPr lang="en-US" smtClean="0"/>
              <a:t>Click to edit Master text styles</a:t>
            </a:r>
          </a:p>
        </p:txBody>
      </p:sp>
      <p:sp>
        <p:nvSpPr>
          <p:cNvPr id="6" name="Text Placeholder 4"/>
          <p:cNvSpPr txBox="1">
            <a:spLocks noGrp="1"/>
          </p:cNvSpPr>
          <p:nvPr>
            <p:ph type="body" idx="4294967295"/>
          </p:nvPr>
        </p:nvSpPr>
        <p:spPr>
          <a:xfrm>
            <a:off x="3426750" y="4297506"/>
            <a:ext cx="2197897" cy="576264"/>
          </a:xfrm>
        </p:spPr>
        <p:txBody>
          <a:bodyPr anchor="b">
            <a:noAutofit/>
          </a:bodyPr>
          <a:lstStyle>
            <a:lvl1pPr marL="0" indent="0">
              <a:buNone/>
              <a:defRPr sz="1800"/>
            </a:lvl1pPr>
          </a:lstStyle>
          <a:p>
            <a:pPr lvl="0"/>
            <a:r>
              <a:rPr lang="en-US" smtClean="0"/>
              <a:t>Click to edit Master text styles</a:t>
            </a:r>
          </a:p>
        </p:txBody>
      </p:sp>
      <p:sp>
        <p:nvSpPr>
          <p:cNvPr id="7" name="Picture Placeholder 2"/>
          <p:cNvSpPr txBox="1">
            <a:spLocks noGrp="1"/>
          </p:cNvSpPr>
          <p:nvPr>
            <p:ph type="pic" idx="4294967295"/>
          </p:nvPr>
        </p:nvSpPr>
        <p:spPr>
          <a:xfrm>
            <a:off x="3426750" y="2256355"/>
            <a:ext cx="2197897" cy="1524003"/>
          </a:xfrm>
          <a:effectLst>
            <a:outerShdw dist="50804" dir="5400000" algn="tl">
              <a:srgbClr val="000000">
                <a:alpha val="43000"/>
              </a:srgbClr>
            </a:outerShdw>
          </a:effectLst>
        </p:spPr>
        <p:txBody>
          <a:bodyPr anchorCtr="1"/>
          <a:lstStyle>
            <a:lvl1pPr marL="0" indent="0" algn="ctr">
              <a:buNone/>
              <a:defRPr sz="1200"/>
            </a:lvl1pPr>
          </a:lstStyle>
          <a:p>
            <a:pPr lvl="0"/>
            <a:r>
              <a:rPr lang="en-US" smtClean="0"/>
              <a:t>Click icon to add picture</a:t>
            </a:r>
            <a:endParaRPr lang="en-US"/>
          </a:p>
        </p:txBody>
      </p:sp>
      <p:sp>
        <p:nvSpPr>
          <p:cNvPr id="8" name="Text Placeholder 3"/>
          <p:cNvSpPr txBox="1">
            <a:spLocks noGrp="1"/>
          </p:cNvSpPr>
          <p:nvPr>
            <p:ph type="body" idx="4294967295"/>
          </p:nvPr>
        </p:nvSpPr>
        <p:spPr>
          <a:xfrm>
            <a:off x="3425735" y="4873761"/>
            <a:ext cx="2200805" cy="659190"/>
          </a:xfrm>
        </p:spPr>
        <p:txBody>
          <a:bodyPr/>
          <a:lstStyle>
            <a:lvl1pPr marL="0" indent="0">
              <a:buNone/>
              <a:defRPr sz="1050"/>
            </a:lvl1pPr>
          </a:lstStyle>
          <a:p>
            <a:pPr lvl="0"/>
            <a:r>
              <a:rPr lang="en-US" smtClean="0"/>
              <a:t>Click to edit Master text styles</a:t>
            </a:r>
          </a:p>
        </p:txBody>
      </p:sp>
      <p:sp>
        <p:nvSpPr>
          <p:cNvPr id="9" name="Text Placeholder 4"/>
          <p:cNvSpPr txBox="1">
            <a:spLocks noGrp="1"/>
          </p:cNvSpPr>
          <p:nvPr>
            <p:ph type="body" idx="4294967295"/>
          </p:nvPr>
        </p:nvSpPr>
        <p:spPr>
          <a:xfrm>
            <a:off x="5853238" y="4297506"/>
            <a:ext cx="2199086" cy="576264"/>
          </a:xfrm>
        </p:spPr>
        <p:txBody>
          <a:bodyPr anchor="b">
            <a:noAutofit/>
          </a:bodyPr>
          <a:lstStyle>
            <a:lvl1pPr marL="0" indent="0">
              <a:buNone/>
              <a:defRPr sz="1800"/>
            </a:lvl1pPr>
          </a:lstStyle>
          <a:p>
            <a:pPr lvl="0"/>
            <a:r>
              <a:rPr lang="en-US" smtClean="0"/>
              <a:t>Click to edit Master text styles</a:t>
            </a:r>
          </a:p>
        </p:txBody>
      </p:sp>
      <p:sp>
        <p:nvSpPr>
          <p:cNvPr id="10" name="Picture Placeholder 2"/>
          <p:cNvSpPr txBox="1">
            <a:spLocks noGrp="1"/>
          </p:cNvSpPr>
          <p:nvPr>
            <p:ph type="pic" idx="4294967295"/>
          </p:nvPr>
        </p:nvSpPr>
        <p:spPr>
          <a:xfrm>
            <a:off x="5853238" y="2256355"/>
            <a:ext cx="2199086" cy="1524003"/>
          </a:xfrm>
          <a:effectLst>
            <a:outerShdw dist="50804" dir="5400000" algn="tl">
              <a:srgbClr val="000000">
                <a:alpha val="43000"/>
              </a:srgbClr>
            </a:outerShdw>
          </a:effectLst>
        </p:spPr>
        <p:txBody>
          <a:bodyPr anchorCtr="1"/>
          <a:lstStyle>
            <a:lvl1pPr marL="0" indent="0" algn="ctr">
              <a:buNone/>
              <a:defRPr sz="1200"/>
            </a:lvl1pPr>
          </a:lstStyle>
          <a:p>
            <a:pPr lvl="0"/>
            <a:r>
              <a:rPr lang="en-US" smtClean="0"/>
              <a:t>Click icon to add picture</a:t>
            </a:r>
            <a:endParaRPr lang="en-US"/>
          </a:p>
        </p:txBody>
      </p:sp>
      <p:sp>
        <p:nvSpPr>
          <p:cNvPr id="11" name="Text Placeholder 3"/>
          <p:cNvSpPr txBox="1">
            <a:spLocks noGrp="1"/>
          </p:cNvSpPr>
          <p:nvPr>
            <p:ph type="body" idx="4294967295"/>
          </p:nvPr>
        </p:nvSpPr>
        <p:spPr>
          <a:xfrm>
            <a:off x="5853147" y="4873761"/>
            <a:ext cx="2201994" cy="659190"/>
          </a:xfrm>
        </p:spPr>
        <p:txBody>
          <a:bodyPr/>
          <a:lstStyle>
            <a:lvl1pPr marL="0" indent="0">
              <a:buNone/>
              <a:defRPr sz="1050"/>
            </a:lvl1pPr>
          </a:lstStyle>
          <a:p>
            <a:pPr lvl="0"/>
            <a:r>
              <a:rPr lang="en-US" smtClean="0"/>
              <a:t>Click to edit Master text styles</a:t>
            </a:r>
          </a:p>
        </p:txBody>
      </p:sp>
      <p:sp>
        <p:nvSpPr>
          <p:cNvPr id="12" name="Date Placeholder 2"/>
          <p:cNvSpPr txBox="1">
            <a:spLocks noGrp="1"/>
          </p:cNvSpPr>
          <p:nvPr>
            <p:ph type="dt" sz="half" idx="7"/>
          </p:nvPr>
        </p:nvSpPr>
        <p:spPr/>
        <p:txBody>
          <a:bodyPr/>
          <a:lstStyle>
            <a:lvl1pPr>
              <a:defRPr/>
            </a:lvl1pPr>
          </a:lstStyle>
          <a:p>
            <a:pPr lvl="0"/>
            <a:fld id="{71C433E4-6C2B-41C8-B346-434C893B863C}" type="datetime1">
              <a:rPr lang="en-US"/>
              <a:pPr lvl="0"/>
              <a:t>5/23/2019</a:t>
            </a:fld>
            <a:endParaRPr lang="en-US"/>
          </a:p>
        </p:txBody>
      </p:sp>
      <p:sp>
        <p:nvSpPr>
          <p:cNvPr id="13" name="Footer Placeholder 3"/>
          <p:cNvSpPr txBox="1">
            <a:spLocks noGrp="1"/>
          </p:cNvSpPr>
          <p:nvPr>
            <p:ph type="ftr" sz="quarter" idx="9"/>
          </p:nvPr>
        </p:nvSpPr>
        <p:spPr/>
        <p:txBody>
          <a:bodyPr/>
          <a:lstStyle>
            <a:lvl1pPr>
              <a:defRPr/>
            </a:lvl1pPr>
          </a:lstStyle>
          <a:p>
            <a:pPr lvl="0"/>
            <a:endParaRPr lang="en-US"/>
          </a:p>
        </p:txBody>
      </p:sp>
      <p:sp>
        <p:nvSpPr>
          <p:cNvPr id="14" name="Slide Number Placeholder 4"/>
          <p:cNvSpPr txBox="1">
            <a:spLocks noGrp="1"/>
          </p:cNvSpPr>
          <p:nvPr>
            <p:ph type="sldNum" sz="quarter" idx="8"/>
          </p:nvPr>
        </p:nvSpPr>
        <p:spPr/>
        <p:txBody>
          <a:bodyPr/>
          <a:lstStyle>
            <a:lvl1pPr>
              <a:defRPr/>
            </a:lvl1pPr>
          </a:lstStyle>
          <a:p>
            <a:pPr lvl="0"/>
            <a:fld id="{06983E65-BD84-4B08-9D41-0F8387D2E69F}" type="slidenum">
              <a:t>‹#›</a:t>
            </a:fld>
            <a:endParaRPr lang="en-US"/>
          </a:p>
        </p:txBody>
      </p:sp>
    </p:spTree>
    <p:extLst>
      <p:ext uri="{BB962C8B-B14F-4D97-AF65-F5344CB8AC3E}">
        <p14:creationId xmlns:p14="http://schemas.microsoft.com/office/powerpoint/2010/main" val="1435000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smtClean="0"/>
              <a:t>Click to edit Master title style</a:t>
            </a:r>
            <a:endParaRPr lang="en-US"/>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txBox="1">
            <a:spLocks noGrp="1"/>
          </p:cNvSpPr>
          <p:nvPr>
            <p:ph type="dt" sz="half" idx="7"/>
          </p:nvPr>
        </p:nvSpPr>
        <p:spPr/>
        <p:txBody>
          <a:bodyPr/>
          <a:lstStyle>
            <a:lvl1pPr>
              <a:defRPr/>
            </a:lvl1pPr>
          </a:lstStyle>
          <a:p>
            <a:pPr lvl="0"/>
            <a:fld id="{0B4CC271-4E91-4A3F-8714-1C86A805AEB1}" type="datetime1">
              <a:rPr lang="en-US"/>
              <a:pPr lvl="0"/>
              <a:t>5/23/2019</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710A795D-8D54-42C8-9D38-698CB9FFFC57}" type="slidenum">
              <a:t>‹#›</a:t>
            </a:fld>
            <a:endParaRPr lang="en-US"/>
          </a:p>
        </p:txBody>
      </p:sp>
    </p:spTree>
    <p:extLst>
      <p:ext uri="{BB962C8B-B14F-4D97-AF65-F5344CB8AC3E}">
        <p14:creationId xmlns:p14="http://schemas.microsoft.com/office/powerpoint/2010/main" val="2387133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543675" y="365129"/>
            <a:ext cx="1971674" cy="5811834"/>
          </a:xfrm>
        </p:spPr>
        <p:txBody>
          <a:bodyPr vert="eaVert"/>
          <a:lstStyle>
            <a:lvl1pPr>
              <a:defRPr/>
            </a:lvl1pPr>
          </a:lstStyle>
          <a:p>
            <a:pPr lvl="0"/>
            <a:r>
              <a:rPr lang="en-US" smtClean="0"/>
              <a:t>Click to edit Master title style</a:t>
            </a:r>
            <a:endParaRPr lang="en-US"/>
          </a:p>
        </p:txBody>
      </p:sp>
      <p:sp>
        <p:nvSpPr>
          <p:cNvPr id="3" name="Vertical Text Placeholder 2"/>
          <p:cNvSpPr txBox="1">
            <a:spLocks noGrp="1"/>
          </p:cNvSpPr>
          <p:nvPr>
            <p:ph type="body" orient="vert" idx="1"/>
          </p:nvPr>
        </p:nvSpPr>
        <p:spPr>
          <a:xfrm>
            <a:off x="628650" y="365129"/>
            <a:ext cx="5800725" cy="5811834"/>
          </a:xfrm>
        </p:spPr>
        <p:txBody>
          <a:bodyPr vert="eaVert"/>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txBox="1">
            <a:spLocks noGrp="1"/>
          </p:cNvSpPr>
          <p:nvPr>
            <p:ph type="dt" sz="half" idx="7"/>
          </p:nvPr>
        </p:nvSpPr>
        <p:spPr/>
        <p:txBody>
          <a:bodyPr/>
          <a:lstStyle>
            <a:lvl1pPr>
              <a:defRPr/>
            </a:lvl1pPr>
          </a:lstStyle>
          <a:p>
            <a:pPr lvl="0"/>
            <a:fld id="{A24FBF91-C6BE-473E-875D-60BF4EE3E00A}" type="datetime1">
              <a:rPr lang="en-US"/>
              <a:pPr lvl="0"/>
              <a:t>5/23/2019</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026E92E8-7A59-4F85-A507-4CE4EFE4C69C}" type="slidenum">
              <a:t>‹#›</a:t>
            </a:fld>
            <a:endParaRPr lang="en-US"/>
          </a:p>
        </p:txBody>
      </p:sp>
    </p:spTree>
    <p:extLst>
      <p:ext uri="{BB962C8B-B14F-4D97-AF65-F5344CB8AC3E}">
        <p14:creationId xmlns:p14="http://schemas.microsoft.com/office/powerpoint/2010/main" val="3778030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smtClean="0"/>
              <a:t>Click to edit Master title style</a:t>
            </a:r>
            <a:endParaRPr lang="en-US"/>
          </a:p>
        </p:txBody>
      </p:sp>
      <p:sp>
        <p:nvSpPr>
          <p:cNvPr id="3" name="Content Placeholder 2"/>
          <p:cNvSpPr txBox="1">
            <a:spLocks noGrp="1"/>
          </p:cNvSpPr>
          <p:nvPr>
            <p:ph idx="1"/>
          </p:nvPr>
        </p:nvSpPr>
        <p:spPr/>
        <p:txBody>
          <a:bodyPr/>
          <a:lstStyle>
            <a:lvl1pPr>
              <a:defRPr sz="2800"/>
            </a:lvl1pPr>
            <a:lvl2pPr>
              <a:defRPr sz="2400"/>
            </a:lvl2pPr>
            <a:lvl3pPr>
              <a:defRPr sz="2400"/>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txBox="1">
            <a:spLocks noGrp="1"/>
          </p:cNvSpPr>
          <p:nvPr>
            <p:ph type="dt" sz="half" idx="7"/>
          </p:nvPr>
        </p:nvSpPr>
        <p:spPr/>
        <p:txBody>
          <a:bodyPr/>
          <a:lstStyle>
            <a:lvl1pPr>
              <a:defRPr/>
            </a:lvl1pPr>
          </a:lstStyle>
          <a:p>
            <a:pPr lvl="0"/>
            <a:fld id="{A8FBA457-F971-49CD-854B-FF7C22727C12}" type="datetime1">
              <a:rPr lang="en-US"/>
              <a:pPr lvl="0"/>
              <a:t>5/23/2019</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CA6904D0-2451-4F9D-B2A1-E820BD0D5D52}" type="slidenum">
              <a:t>‹#›</a:t>
            </a:fld>
            <a:endParaRPr lang="en-US"/>
          </a:p>
        </p:txBody>
      </p:sp>
      <p:pic>
        <p:nvPicPr>
          <p:cNvPr id="7" name="Picture 7"/>
          <p:cNvPicPr>
            <a:picLocks noChangeAspect="1"/>
          </p:cNvPicPr>
          <p:nvPr/>
        </p:nvPicPr>
        <p:blipFill>
          <a:blip r:embed="rId2"/>
          <a:stretch>
            <a:fillRect/>
          </a:stretch>
        </p:blipFill>
        <p:spPr>
          <a:xfrm>
            <a:off x="7835667" y="5837886"/>
            <a:ext cx="851132" cy="857533"/>
          </a:xfrm>
          <a:prstGeom prst="rect">
            <a:avLst/>
          </a:prstGeom>
          <a:noFill/>
          <a:ln cap="flat">
            <a:noFill/>
          </a:ln>
        </p:spPr>
      </p:pic>
      <p:pic>
        <p:nvPicPr>
          <p:cNvPr id="8" name="Picture 9"/>
          <p:cNvPicPr>
            <a:picLocks noChangeAspect="1"/>
          </p:cNvPicPr>
          <p:nvPr/>
        </p:nvPicPr>
        <p:blipFill>
          <a:blip r:embed="rId3"/>
          <a:stretch>
            <a:fillRect/>
          </a:stretch>
        </p:blipFill>
        <p:spPr>
          <a:xfrm>
            <a:off x="373514" y="6176964"/>
            <a:ext cx="1876805" cy="564550"/>
          </a:xfrm>
          <a:prstGeom prst="rect">
            <a:avLst/>
          </a:prstGeom>
          <a:noFill/>
          <a:ln cap="flat">
            <a:noFill/>
          </a:ln>
        </p:spPr>
      </p:pic>
    </p:spTree>
    <p:extLst>
      <p:ext uri="{BB962C8B-B14F-4D97-AF65-F5344CB8AC3E}">
        <p14:creationId xmlns:p14="http://schemas.microsoft.com/office/powerpoint/2010/main" val="148204202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640902" y="4464027"/>
            <a:ext cx="6858000" cy="1194654"/>
          </a:xfrm>
        </p:spPr>
        <p:txBody>
          <a:bodyPr wrap="none" anchor="t"/>
          <a:lstStyle>
            <a:lvl1pPr>
              <a:defRPr sz="7200" spc="-225">
                <a:effectLst>
                  <a:outerShdw blurRad="457200" dist="342900" dir="5400000">
                    <a:srgbClr val="000000"/>
                  </a:outerShdw>
                </a:effectLst>
              </a:defRPr>
            </a:lvl1pPr>
          </a:lstStyle>
          <a:p>
            <a:pPr lvl="0"/>
            <a:r>
              <a:rPr lang="en-US" smtClean="0"/>
              <a:t>Click to edit Master title style</a:t>
            </a:r>
            <a:endParaRPr lang="en-US"/>
          </a:p>
        </p:txBody>
      </p:sp>
      <p:sp>
        <p:nvSpPr>
          <p:cNvPr id="3" name="Subtitle 2"/>
          <p:cNvSpPr txBox="1">
            <a:spLocks noGrp="1"/>
          </p:cNvSpPr>
          <p:nvPr>
            <p:ph type="subTitle" idx="4294967295"/>
          </p:nvPr>
        </p:nvSpPr>
        <p:spPr>
          <a:xfrm>
            <a:off x="640902" y="3829882"/>
            <a:ext cx="6858000" cy="617823"/>
          </a:xfrm>
        </p:spPr>
        <p:txBody>
          <a:bodyPr anchor="b"/>
          <a:lstStyle>
            <a:lvl1pPr marL="0" indent="0">
              <a:buNone/>
              <a:defRPr/>
            </a:lvl1pPr>
          </a:lstStyle>
          <a:p>
            <a:pPr lvl="0"/>
            <a:r>
              <a:rPr lang="en-US" smtClean="0"/>
              <a:t>Click to edit Master subtitle style</a:t>
            </a:r>
            <a:endParaRPr lang="en-US"/>
          </a:p>
        </p:txBody>
      </p:sp>
      <p:sp>
        <p:nvSpPr>
          <p:cNvPr id="4" name="Date Placeholder 3"/>
          <p:cNvSpPr txBox="1">
            <a:spLocks noGrp="1"/>
          </p:cNvSpPr>
          <p:nvPr>
            <p:ph type="dt" sz="half" idx="7"/>
          </p:nvPr>
        </p:nvSpPr>
        <p:spPr/>
        <p:txBody>
          <a:bodyPr/>
          <a:lstStyle>
            <a:lvl1pPr>
              <a:defRPr/>
            </a:lvl1pPr>
          </a:lstStyle>
          <a:p>
            <a:pPr lvl="0"/>
            <a:fld id="{5E78F8F5-4182-4FE9-A8BA-E9462E0C7E31}" type="datetime1">
              <a:rPr lang="en-US"/>
              <a:pPr lvl="0"/>
              <a:t>5/23/2019</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13BCC186-E79F-408B-962A-583F084D14B5}" type="slidenum">
              <a:t>‹#›</a:t>
            </a:fld>
            <a:endParaRPr lang="en-US"/>
          </a:p>
        </p:txBody>
      </p:sp>
    </p:spTree>
    <p:extLst>
      <p:ext uri="{BB962C8B-B14F-4D97-AF65-F5344CB8AC3E}">
        <p14:creationId xmlns:p14="http://schemas.microsoft.com/office/powerpoint/2010/main" val="1689656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smtClean="0"/>
              <a:t>Click to edit Master title style</a:t>
            </a:r>
            <a:endParaRPr lang="en-US"/>
          </a:p>
        </p:txBody>
      </p:sp>
      <p:sp>
        <p:nvSpPr>
          <p:cNvPr id="3" name="Content Placeholder 2"/>
          <p:cNvSpPr txBox="1">
            <a:spLocks noGrp="1"/>
          </p:cNvSpPr>
          <p:nvPr>
            <p:ph idx="1"/>
          </p:nvPr>
        </p:nvSpPr>
        <p:spPr>
          <a:xfrm>
            <a:off x="840004" y="1825627"/>
            <a:ext cx="3768909" cy="4351336"/>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txBox="1">
            <a:spLocks noGrp="1"/>
          </p:cNvSpPr>
          <p:nvPr>
            <p:ph idx="2"/>
          </p:nvPr>
        </p:nvSpPr>
        <p:spPr>
          <a:xfrm>
            <a:off x="4739883" y="1825627"/>
            <a:ext cx="3775466" cy="4351336"/>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txBox="1">
            <a:spLocks noGrp="1"/>
          </p:cNvSpPr>
          <p:nvPr>
            <p:ph type="dt" sz="half" idx="7"/>
          </p:nvPr>
        </p:nvSpPr>
        <p:spPr/>
        <p:txBody>
          <a:bodyPr/>
          <a:lstStyle>
            <a:lvl1pPr>
              <a:defRPr/>
            </a:lvl1pPr>
          </a:lstStyle>
          <a:p>
            <a:pPr lvl="0"/>
            <a:fld id="{9A7DA713-54B5-410F-8C81-ABFE84DA4EFA}" type="datetime1">
              <a:rPr lang="en-US"/>
              <a:pPr lvl="0"/>
              <a:t>5/23/2019</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44ACCB63-CA4B-49E8-AE8A-5833D9027CAE}" type="slidenum">
              <a:t>‹#›</a:t>
            </a:fld>
            <a:endParaRPr lang="en-US"/>
          </a:p>
        </p:txBody>
      </p:sp>
    </p:spTree>
    <p:extLst>
      <p:ext uri="{BB962C8B-B14F-4D97-AF65-F5344CB8AC3E}">
        <p14:creationId xmlns:p14="http://schemas.microsoft.com/office/powerpoint/2010/main" val="928500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629838" y="365129"/>
            <a:ext cx="7886700" cy="1325559"/>
          </a:xfrm>
        </p:spPr>
        <p:txBody>
          <a:bodyPr/>
          <a:lstStyle>
            <a:lvl1pPr>
              <a:defRPr/>
            </a:lvl1pPr>
          </a:lstStyle>
          <a:p>
            <a:pPr lvl="0"/>
            <a:r>
              <a:rPr lang="en-US" smtClean="0"/>
              <a:t>Click to edit Master title style</a:t>
            </a:r>
            <a:endParaRPr lang="en-US"/>
          </a:p>
        </p:txBody>
      </p:sp>
      <p:sp>
        <p:nvSpPr>
          <p:cNvPr id="3" name="Text Placeholder 2"/>
          <p:cNvSpPr txBox="1">
            <a:spLocks noGrp="1"/>
          </p:cNvSpPr>
          <p:nvPr>
            <p:ph type="body" idx="1"/>
          </p:nvPr>
        </p:nvSpPr>
        <p:spPr>
          <a:xfrm>
            <a:off x="840004" y="1681160"/>
            <a:ext cx="3768909" cy="823910"/>
          </a:xfrm>
        </p:spPr>
        <p:txBody>
          <a:bodyPr anchor="b"/>
          <a:lstStyle>
            <a:lvl1pPr marL="0" indent="0">
              <a:buNone/>
              <a:defRPr sz="2000"/>
            </a:lvl1pPr>
          </a:lstStyle>
          <a:p>
            <a:pPr lvl="0"/>
            <a:r>
              <a:rPr lang="en-US" smtClean="0"/>
              <a:t>Click to edit Master text styles</a:t>
            </a:r>
          </a:p>
        </p:txBody>
      </p:sp>
      <p:sp>
        <p:nvSpPr>
          <p:cNvPr id="4" name="Content Placeholder 3"/>
          <p:cNvSpPr txBox="1">
            <a:spLocks noGrp="1"/>
          </p:cNvSpPr>
          <p:nvPr>
            <p:ph idx="2"/>
          </p:nvPr>
        </p:nvSpPr>
        <p:spPr>
          <a:xfrm>
            <a:off x="840004" y="2505071"/>
            <a:ext cx="3768909" cy="3684583"/>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txBox="1">
            <a:spLocks noGrp="1"/>
          </p:cNvSpPr>
          <p:nvPr>
            <p:ph type="body" idx="3"/>
          </p:nvPr>
        </p:nvSpPr>
        <p:spPr>
          <a:xfrm>
            <a:off x="4739883" y="1681160"/>
            <a:ext cx="3776664" cy="823910"/>
          </a:xfrm>
        </p:spPr>
        <p:txBody>
          <a:bodyPr anchor="b"/>
          <a:lstStyle>
            <a:lvl1pPr marL="0" indent="0">
              <a:buNone/>
              <a:defRPr sz="2000"/>
            </a:lvl1pPr>
          </a:lstStyle>
          <a:p>
            <a:pPr lvl="0"/>
            <a:r>
              <a:rPr lang="en-US" smtClean="0"/>
              <a:t>Click to edit Master text styles</a:t>
            </a:r>
          </a:p>
        </p:txBody>
      </p:sp>
      <p:sp>
        <p:nvSpPr>
          <p:cNvPr id="6" name="Content Placeholder 5"/>
          <p:cNvSpPr txBox="1">
            <a:spLocks noGrp="1"/>
          </p:cNvSpPr>
          <p:nvPr>
            <p:ph idx="4"/>
          </p:nvPr>
        </p:nvSpPr>
        <p:spPr>
          <a:xfrm>
            <a:off x="4739883" y="2505071"/>
            <a:ext cx="3776664" cy="3684583"/>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txBox="1">
            <a:spLocks noGrp="1"/>
          </p:cNvSpPr>
          <p:nvPr>
            <p:ph type="dt" sz="half" idx="7"/>
          </p:nvPr>
        </p:nvSpPr>
        <p:spPr/>
        <p:txBody>
          <a:bodyPr/>
          <a:lstStyle>
            <a:lvl1pPr>
              <a:defRPr/>
            </a:lvl1pPr>
          </a:lstStyle>
          <a:p>
            <a:pPr lvl="0"/>
            <a:fld id="{47885DE5-7A05-4093-81E6-2DF522ECA3A5}" type="datetime1">
              <a:rPr lang="en-US"/>
              <a:pPr lvl="0"/>
              <a:t>5/23/2019</a:t>
            </a:fld>
            <a:endParaRPr lang="en-US"/>
          </a:p>
        </p:txBody>
      </p:sp>
      <p:sp>
        <p:nvSpPr>
          <p:cNvPr id="8" name="Footer Placeholder 7"/>
          <p:cNvSpPr txBox="1">
            <a:spLocks noGrp="1"/>
          </p:cNvSpPr>
          <p:nvPr>
            <p:ph type="ftr" sz="quarter" idx="9"/>
          </p:nvPr>
        </p:nvSpPr>
        <p:spPr/>
        <p:txBody>
          <a:bodyPr/>
          <a:lstStyle>
            <a:lvl1pPr>
              <a:defRPr/>
            </a:lvl1pPr>
          </a:lstStyle>
          <a:p>
            <a:pPr lvl="0"/>
            <a:endParaRPr lang="en-US"/>
          </a:p>
        </p:txBody>
      </p:sp>
      <p:sp>
        <p:nvSpPr>
          <p:cNvPr id="9" name="Slide Number Placeholder 8"/>
          <p:cNvSpPr txBox="1">
            <a:spLocks noGrp="1"/>
          </p:cNvSpPr>
          <p:nvPr>
            <p:ph type="sldNum" sz="quarter" idx="8"/>
          </p:nvPr>
        </p:nvSpPr>
        <p:spPr/>
        <p:txBody>
          <a:bodyPr/>
          <a:lstStyle>
            <a:lvl1pPr>
              <a:defRPr/>
            </a:lvl1pPr>
          </a:lstStyle>
          <a:p>
            <a:pPr lvl="0"/>
            <a:fld id="{1E1760A0-EFC3-4C8B-96D5-A4D38CDEA360}" type="slidenum">
              <a:t>‹#›</a:t>
            </a:fld>
            <a:endParaRPr lang="en-US"/>
          </a:p>
        </p:txBody>
      </p:sp>
    </p:spTree>
    <p:extLst>
      <p:ext uri="{BB962C8B-B14F-4D97-AF65-F5344CB8AC3E}">
        <p14:creationId xmlns:p14="http://schemas.microsoft.com/office/powerpoint/2010/main" val="857267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smtClean="0"/>
              <a:t>Click to edit Master title style</a:t>
            </a:r>
            <a:endParaRPr lang="en-US"/>
          </a:p>
        </p:txBody>
      </p:sp>
      <p:sp>
        <p:nvSpPr>
          <p:cNvPr id="3" name="Date Placeholder 2"/>
          <p:cNvSpPr txBox="1">
            <a:spLocks noGrp="1"/>
          </p:cNvSpPr>
          <p:nvPr>
            <p:ph type="dt" sz="half" idx="7"/>
          </p:nvPr>
        </p:nvSpPr>
        <p:spPr/>
        <p:txBody>
          <a:bodyPr/>
          <a:lstStyle>
            <a:lvl1pPr>
              <a:defRPr/>
            </a:lvl1pPr>
          </a:lstStyle>
          <a:p>
            <a:pPr lvl="0"/>
            <a:fld id="{D15831DB-45E2-4F18-A368-844C4863587A}" type="datetime1">
              <a:rPr lang="en-US"/>
              <a:pPr lvl="0"/>
              <a:t>5/23/2019</a:t>
            </a:fld>
            <a:endParaRPr lang="en-US"/>
          </a:p>
        </p:txBody>
      </p:sp>
      <p:sp>
        <p:nvSpPr>
          <p:cNvPr id="4" name="Footer Placeholder 3"/>
          <p:cNvSpPr txBox="1">
            <a:spLocks noGrp="1"/>
          </p:cNvSpPr>
          <p:nvPr>
            <p:ph type="ftr" sz="quarter" idx="9"/>
          </p:nvPr>
        </p:nvSpPr>
        <p:spPr/>
        <p:txBody>
          <a:bodyPr/>
          <a:lstStyle>
            <a:lvl1pPr>
              <a:defRPr/>
            </a:lvl1pPr>
          </a:lstStyle>
          <a:p>
            <a:pPr lvl="0"/>
            <a:endParaRPr lang="en-US"/>
          </a:p>
        </p:txBody>
      </p:sp>
      <p:sp>
        <p:nvSpPr>
          <p:cNvPr id="5" name="Slide Number Placeholder 4"/>
          <p:cNvSpPr txBox="1">
            <a:spLocks noGrp="1"/>
          </p:cNvSpPr>
          <p:nvPr>
            <p:ph type="sldNum" sz="quarter" idx="8"/>
          </p:nvPr>
        </p:nvSpPr>
        <p:spPr/>
        <p:txBody>
          <a:bodyPr/>
          <a:lstStyle>
            <a:lvl1pPr>
              <a:defRPr/>
            </a:lvl1pPr>
          </a:lstStyle>
          <a:p>
            <a:pPr lvl="0"/>
            <a:fld id="{11CE4C59-A4BC-4077-B431-F7AA343774E2}" type="slidenum">
              <a:t>‹#›</a:t>
            </a:fld>
            <a:endParaRPr lang="en-US"/>
          </a:p>
        </p:txBody>
      </p:sp>
    </p:spTree>
    <p:extLst>
      <p:ext uri="{BB962C8B-B14F-4D97-AF65-F5344CB8AC3E}">
        <p14:creationId xmlns:p14="http://schemas.microsoft.com/office/powerpoint/2010/main" val="763295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15ECDAE5-357E-4525-98D8-E69620E8BA8E}" type="datetime1">
              <a:rPr lang="en-US"/>
              <a:pPr lvl="0"/>
              <a:t>5/23/2019</a:t>
            </a:fld>
            <a:endParaRPr lang="en-US"/>
          </a:p>
        </p:txBody>
      </p:sp>
      <p:sp>
        <p:nvSpPr>
          <p:cNvPr id="3" name="Footer Placeholder 2"/>
          <p:cNvSpPr txBox="1">
            <a:spLocks noGrp="1"/>
          </p:cNvSpPr>
          <p:nvPr>
            <p:ph type="ftr" sz="quarter" idx="9"/>
          </p:nvPr>
        </p:nvSpPr>
        <p:spPr/>
        <p:txBody>
          <a:bodyPr/>
          <a:lstStyle>
            <a:lvl1pPr>
              <a:defRPr/>
            </a:lvl1pPr>
          </a:lstStyle>
          <a:p>
            <a:pPr lvl="0"/>
            <a:endParaRPr lang="en-US"/>
          </a:p>
        </p:txBody>
      </p:sp>
      <p:sp>
        <p:nvSpPr>
          <p:cNvPr id="4" name="Slide Number Placeholder 3"/>
          <p:cNvSpPr txBox="1">
            <a:spLocks noGrp="1"/>
          </p:cNvSpPr>
          <p:nvPr>
            <p:ph type="sldNum" sz="quarter" idx="8"/>
          </p:nvPr>
        </p:nvSpPr>
        <p:spPr/>
        <p:txBody>
          <a:bodyPr/>
          <a:lstStyle>
            <a:lvl1pPr>
              <a:defRPr/>
            </a:lvl1pPr>
          </a:lstStyle>
          <a:p>
            <a:pPr lvl="0"/>
            <a:fld id="{57F035D6-0C43-427D-9B8D-9CA1C0C1EE71}" type="slidenum">
              <a:t>‹#›</a:t>
            </a:fld>
            <a:endParaRPr lang="en-US"/>
          </a:p>
        </p:txBody>
      </p:sp>
    </p:spTree>
    <p:extLst>
      <p:ext uri="{BB962C8B-B14F-4D97-AF65-F5344CB8AC3E}">
        <p14:creationId xmlns:p14="http://schemas.microsoft.com/office/powerpoint/2010/main" val="2152455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29838" y="457200"/>
            <a:ext cx="2949177" cy="1600200"/>
          </a:xfrm>
        </p:spPr>
        <p:txBody>
          <a:bodyPr anchor="b"/>
          <a:lstStyle>
            <a:lvl1pPr>
              <a:defRPr sz="2400"/>
            </a:lvl1pPr>
          </a:lstStyle>
          <a:p>
            <a:pPr lvl="0"/>
            <a:r>
              <a:rPr lang="en-US" smtClean="0"/>
              <a:t>Click to edit Master title style</a:t>
            </a:r>
            <a:endParaRPr lang="en-US"/>
          </a:p>
        </p:txBody>
      </p:sp>
      <p:sp>
        <p:nvSpPr>
          <p:cNvPr id="3" name="Content Placeholder 2"/>
          <p:cNvSpPr txBox="1">
            <a:spLocks noGrp="1"/>
          </p:cNvSpPr>
          <p:nvPr>
            <p:ph idx="1"/>
          </p:nvPr>
        </p:nvSpPr>
        <p:spPr>
          <a:xfrm>
            <a:off x="3887388" y="987423"/>
            <a:ext cx="4629149" cy="4873623"/>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txBox="1">
            <a:spLocks noGrp="1"/>
          </p:cNvSpPr>
          <p:nvPr>
            <p:ph type="body" idx="2"/>
          </p:nvPr>
        </p:nvSpPr>
        <p:spPr>
          <a:xfrm>
            <a:off x="840004" y="2057400"/>
            <a:ext cx="2739021" cy="3811584"/>
          </a:xfrm>
        </p:spPr>
        <p:txBody>
          <a:bodyPr/>
          <a:lstStyle>
            <a:lvl1pPr marL="0" indent="0">
              <a:buNone/>
              <a:defRPr sz="1400"/>
            </a:lvl1pPr>
          </a:lstStyle>
          <a:p>
            <a:pPr lvl="0"/>
            <a:r>
              <a:rPr lang="en-US" smtClean="0"/>
              <a:t>Click to edit Master text styles</a:t>
            </a:r>
          </a:p>
        </p:txBody>
      </p:sp>
      <p:sp>
        <p:nvSpPr>
          <p:cNvPr id="5" name="Date Placeholder 4"/>
          <p:cNvSpPr txBox="1">
            <a:spLocks noGrp="1"/>
          </p:cNvSpPr>
          <p:nvPr>
            <p:ph type="dt" sz="half" idx="7"/>
          </p:nvPr>
        </p:nvSpPr>
        <p:spPr/>
        <p:txBody>
          <a:bodyPr/>
          <a:lstStyle>
            <a:lvl1pPr>
              <a:defRPr/>
            </a:lvl1pPr>
          </a:lstStyle>
          <a:p>
            <a:pPr lvl="0"/>
            <a:fld id="{A47D1133-2CB5-477F-8226-2514DCB02485}" type="datetime1">
              <a:rPr lang="en-US"/>
              <a:pPr lvl="0"/>
              <a:t>5/23/2019</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4CE52910-E8F1-43C8-8D17-005773E59095}" type="slidenum">
              <a:t>‹#›</a:t>
            </a:fld>
            <a:endParaRPr lang="en-US"/>
          </a:p>
        </p:txBody>
      </p:sp>
    </p:spTree>
    <p:extLst>
      <p:ext uri="{BB962C8B-B14F-4D97-AF65-F5344CB8AC3E}">
        <p14:creationId xmlns:p14="http://schemas.microsoft.com/office/powerpoint/2010/main" val="3414822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29838" y="457200"/>
            <a:ext cx="2949177" cy="1600200"/>
          </a:xfrm>
        </p:spPr>
        <p:txBody>
          <a:bodyPr anchor="b"/>
          <a:lstStyle>
            <a:lvl1pPr>
              <a:defRPr sz="2400"/>
            </a:lvl1pPr>
          </a:lstStyle>
          <a:p>
            <a:pPr lvl="0"/>
            <a:r>
              <a:rPr lang="en-US" smtClean="0"/>
              <a:t>Click to edit Master title style</a:t>
            </a:r>
            <a:endParaRPr lang="en-US"/>
          </a:p>
        </p:txBody>
      </p:sp>
      <p:sp>
        <p:nvSpPr>
          <p:cNvPr id="3" name="Picture Placeholder 2"/>
          <p:cNvSpPr txBox="1">
            <a:spLocks noGrp="1"/>
          </p:cNvSpPr>
          <p:nvPr>
            <p:ph type="pic" idx="1"/>
          </p:nvPr>
        </p:nvSpPr>
        <p:spPr>
          <a:xfrm>
            <a:off x="3887388" y="987423"/>
            <a:ext cx="4629149" cy="4873623"/>
          </a:xfrm>
        </p:spPr>
        <p:txBody>
          <a:bodyPr/>
          <a:lstStyle>
            <a:lvl1pPr marL="0" indent="0">
              <a:buNone/>
              <a:defRPr/>
            </a:lvl1pPr>
          </a:lstStyle>
          <a:p>
            <a:pPr lvl="0"/>
            <a:r>
              <a:rPr lang="en-US" smtClean="0"/>
              <a:t>Click icon to add picture</a:t>
            </a:r>
            <a:endParaRPr lang="en-US"/>
          </a:p>
        </p:txBody>
      </p:sp>
      <p:sp>
        <p:nvSpPr>
          <p:cNvPr id="4" name="Text Placeholder 3"/>
          <p:cNvSpPr txBox="1">
            <a:spLocks noGrp="1"/>
          </p:cNvSpPr>
          <p:nvPr>
            <p:ph type="body" idx="2"/>
          </p:nvPr>
        </p:nvSpPr>
        <p:spPr>
          <a:xfrm>
            <a:off x="840004" y="2057400"/>
            <a:ext cx="2739021" cy="3811584"/>
          </a:xfrm>
        </p:spPr>
        <p:txBody>
          <a:bodyPr/>
          <a:lstStyle>
            <a:lvl1pPr marL="0" indent="0">
              <a:buNone/>
              <a:defRPr sz="1400"/>
            </a:lvl1pPr>
          </a:lstStyle>
          <a:p>
            <a:pPr lvl="0"/>
            <a:r>
              <a:rPr lang="en-US" smtClean="0"/>
              <a:t>Click to edit Master text styles</a:t>
            </a:r>
          </a:p>
        </p:txBody>
      </p:sp>
      <p:sp>
        <p:nvSpPr>
          <p:cNvPr id="5" name="Date Placeholder 4"/>
          <p:cNvSpPr txBox="1">
            <a:spLocks noGrp="1"/>
          </p:cNvSpPr>
          <p:nvPr>
            <p:ph type="dt" sz="half" idx="7"/>
          </p:nvPr>
        </p:nvSpPr>
        <p:spPr/>
        <p:txBody>
          <a:bodyPr/>
          <a:lstStyle>
            <a:lvl1pPr>
              <a:defRPr/>
            </a:lvl1pPr>
          </a:lstStyle>
          <a:p>
            <a:pPr lvl="0"/>
            <a:fld id="{D504A27F-B058-4A17-AFB5-138CCB069306}" type="datetime1">
              <a:rPr lang="en-US"/>
              <a:pPr lvl="0"/>
              <a:t>5/23/2019</a:t>
            </a:fld>
            <a:endParaRPr lang="en-US"/>
          </a:p>
        </p:txBody>
      </p:sp>
      <p:sp>
        <p:nvSpPr>
          <p:cNvPr id="6" name="Footer Placeholder 5"/>
          <p:cNvSpPr txBox="1">
            <a:spLocks noGrp="1"/>
          </p:cNvSpPr>
          <p:nvPr>
            <p:ph type="ftr" sz="quarter" idx="9"/>
          </p:nvPr>
        </p:nvSpPr>
        <p:spPr/>
        <p:txBody>
          <a:bodyPr/>
          <a:lstStyle>
            <a:lvl1pPr>
              <a:defRPr/>
            </a:lvl1pPr>
          </a:lstStyle>
          <a:p>
            <a:pPr lvl="0"/>
            <a:r>
              <a:rPr lang="en-US"/>
              <a:t>             </a:t>
            </a:r>
          </a:p>
        </p:txBody>
      </p:sp>
      <p:sp>
        <p:nvSpPr>
          <p:cNvPr id="7" name="Slide Number Placeholder 6"/>
          <p:cNvSpPr txBox="1">
            <a:spLocks noGrp="1"/>
          </p:cNvSpPr>
          <p:nvPr>
            <p:ph type="sldNum" sz="quarter" idx="8"/>
          </p:nvPr>
        </p:nvSpPr>
        <p:spPr/>
        <p:txBody>
          <a:bodyPr/>
          <a:lstStyle>
            <a:lvl1pPr>
              <a:defRPr/>
            </a:lvl1pPr>
          </a:lstStyle>
          <a:p>
            <a:pPr lvl="0"/>
            <a:fld id="{A778A50C-3CC9-46DC-ADB7-716C0B9D480E}" type="slidenum">
              <a:t>‹#›</a:t>
            </a:fld>
            <a:endParaRPr lang="en-US"/>
          </a:p>
        </p:txBody>
      </p:sp>
    </p:spTree>
    <p:extLst>
      <p:ext uri="{BB962C8B-B14F-4D97-AF65-F5344CB8AC3E}">
        <p14:creationId xmlns:p14="http://schemas.microsoft.com/office/powerpoint/2010/main" val="4015870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mt="91000"/>
          </a:blip>
          <a:stretch>
            <a:fillRect/>
          </a:stretch>
        </a:blip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628650" y="365129"/>
            <a:ext cx="7886700" cy="1325559"/>
          </a:xfrm>
          <a:prstGeom prst="rect">
            <a:avLst/>
          </a:prstGeom>
          <a:noFill/>
          <a:ln>
            <a:noFill/>
          </a:ln>
        </p:spPr>
        <p:txBody>
          <a:bodyPr vert="horz" wrap="square" lIns="91440" tIns="45720" rIns="91440" bIns="45720" anchor="ctr" anchorCtr="1" compatLnSpc="1">
            <a:normAutofit/>
          </a:bodyPr>
          <a:lstStyle/>
          <a:p>
            <a:pPr lvl="0"/>
            <a:r>
              <a:rPr lang="en-US" smtClean="0"/>
              <a:t>Click to edit Master title style</a:t>
            </a:r>
            <a:endParaRPr lang="en-US"/>
          </a:p>
        </p:txBody>
      </p:sp>
      <p:sp>
        <p:nvSpPr>
          <p:cNvPr id="3" name="Text Placeholder 2"/>
          <p:cNvSpPr txBox="1">
            <a:spLocks noGrp="1"/>
          </p:cNvSpPr>
          <p:nvPr>
            <p:ph type="body" idx="1"/>
          </p:nvPr>
        </p:nvSpPr>
        <p:spPr>
          <a:xfrm>
            <a:off x="840004" y="1825627"/>
            <a:ext cx="7675345" cy="4351336"/>
          </a:xfrm>
          <a:prstGeom prst="rect">
            <a:avLst/>
          </a:prstGeom>
          <a:noFill/>
          <a:ln>
            <a:noFill/>
          </a:ln>
        </p:spPr>
        <p:txBody>
          <a:bodyPr vert="horz" wrap="square" lIns="91440" tIns="45720" rIns="91440" bIns="45720" anchor="t" anchorCtr="0" compatLnSpc="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2"/>
          </p:nvPr>
        </p:nvSpPr>
        <p:spPr>
          <a:xfrm>
            <a:off x="628650" y="6356351"/>
            <a:ext cx="2057400"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US" sz="900" b="0" i="0" u="none" strike="noStrike" kern="1200" cap="none" spc="0" baseline="0">
                <a:solidFill>
                  <a:srgbClr val="000000"/>
                </a:solidFill>
                <a:uFillTx/>
                <a:latin typeface="Corbel"/>
              </a:defRPr>
            </a:lvl1pPr>
          </a:lstStyle>
          <a:p>
            <a:pPr lvl="0"/>
            <a:fld id="{1A4A9D39-1A15-4D7B-9EAA-1503CA94513D}" type="datetime1">
              <a:rPr lang="en-US"/>
              <a:pPr lvl="0"/>
              <a:t>5/23/2019</a:t>
            </a:fld>
            <a:endParaRPr lang="en-US"/>
          </a:p>
        </p:txBody>
      </p:sp>
      <p:sp>
        <p:nvSpPr>
          <p:cNvPr id="5" name="Footer Placeholder 4"/>
          <p:cNvSpPr txBox="1">
            <a:spLocks noGrp="1"/>
          </p:cNvSpPr>
          <p:nvPr>
            <p:ph type="ftr" sz="quarter" idx="3"/>
          </p:nvPr>
        </p:nvSpPr>
        <p:spPr>
          <a:xfrm>
            <a:off x="3028949" y="6356351"/>
            <a:ext cx="3086099" cy="365129"/>
          </a:xfrm>
          <a:prstGeom prst="rect">
            <a:avLst/>
          </a:prstGeom>
          <a:noFill/>
          <a:ln>
            <a:noFill/>
          </a:ln>
        </p:spPr>
        <p:txBody>
          <a:bodyPr vert="horz" wrap="square" lIns="91440" tIns="45720" rIns="91440" bIns="45720" anchor="ctr" anchorCtr="1" compatLnSpc="1">
            <a:noAutofit/>
          </a:bodyPr>
          <a:lstStyle>
            <a:lvl1pPr marL="0" marR="0" lvl="0" indent="0" algn="ctr" defTabSz="457200" rtl="0" fontAlgn="auto" hangingPunct="1">
              <a:lnSpc>
                <a:spcPct val="100000"/>
              </a:lnSpc>
              <a:spcBef>
                <a:spcPts val="0"/>
              </a:spcBef>
              <a:spcAft>
                <a:spcPts val="0"/>
              </a:spcAft>
              <a:buNone/>
              <a:tabLst/>
              <a:defRPr lang="en-US" sz="900" b="0" i="0" u="none" strike="noStrike" kern="1200" cap="none" spc="0" baseline="0">
                <a:solidFill>
                  <a:srgbClr val="000000"/>
                </a:solidFill>
                <a:uFillTx/>
                <a:latin typeface="Corbel"/>
              </a:defRPr>
            </a:lvl1pPr>
          </a:lstStyle>
          <a:p>
            <a:pPr lvl="0"/>
            <a:endParaRPr lang="en-US"/>
          </a:p>
        </p:txBody>
      </p:sp>
      <p:sp>
        <p:nvSpPr>
          <p:cNvPr id="6" name="Slide Number Placeholder 5"/>
          <p:cNvSpPr txBox="1">
            <a:spLocks noGrp="1"/>
          </p:cNvSpPr>
          <p:nvPr>
            <p:ph type="sldNum" sz="quarter" idx="4"/>
          </p:nvPr>
        </p:nvSpPr>
        <p:spPr>
          <a:xfrm>
            <a:off x="6457949" y="6356351"/>
            <a:ext cx="2057400"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900" b="0" i="0" u="none" strike="noStrike" kern="1200" cap="none" spc="0" baseline="0">
                <a:solidFill>
                  <a:srgbClr val="000000"/>
                </a:solidFill>
                <a:uFillTx/>
                <a:latin typeface="Corbel"/>
              </a:defRPr>
            </a:lvl1pPr>
          </a:lstStyle>
          <a:p>
            <a:pPr lvl="0"/>
            <a:fld id="{7329C625-286D-4D67-A8B5-AA4BCEBD65E6}" type="slidenum">
              <a:t>‹#›</a:t>
            </a:fld>
            <a:endParaRPr lang="en-US"/>
          </a:p>
        </p:txBody>
      </p:sp>
      <p:pic>
        <p:nvPicPr>
          <p:cNvPr id="7" name="Picture 6"/>
          <p:cNvPicPr>
            <a:picLocks noChangeAspect="1"/>
          </p:cNvPicPr>
          <p:nvPr/>
        </p:nvPicPr>
        <p:blipFill>
          <a:blip r:embed="rId20"/>
          <a:stretch>
            <a:fillRect/>
          </a:stretch>
        </p:blipFill>
        <p:spPr>
          <a:xfrm>
            <a:off x="373514" y="6176964"/>
            <a:ext cx="1876805" cy="564550"/>
          </a:xfrm>
          <a:prstGeom prst="rect">
            <a:avLst/>
          </a:prstGeom>
          <a:noFill/>
          <a:ln cap="flat">
            <a:noFill/>
          </a:ln>
        </p:spPr>
      </p:pic>
      <p:pic>
        <p:nvPicPr>
          <p:cNvPr id="8" name="Picture 7"/>
          <p:cNvPicPr>
            <a:picLocks noChangeAspect="1"/>
          </p:cNvPicPr>
          <p:nvPr/>
        </p:nvPicPr>
        <p:blipFill>
          <a:blip r:embed="rId21"/>
          <a:stretch>
            <a:fillRect/>
          </a:stretch>
        </p:blipFill>
        <p:spPr>
          <a:xfrm>
            <a:off x="7835667" y="5837886"/>
            <a:ext cx="851132" cy="857533"/>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marL="0" marR="0" lvl="0" indent="0" algn="ctr" defTabSz="685800" rtl="0" eaLnBrk="1" fontAlgn="auto" hangingPunct="1">
        <a:lnSpc>
          <a:spcPct val="90000"/>
        </a:lnSpc>
        <a:spcBef>
          <a:spcPts val="0"/>
        </a:spcBef>
        <a:spcAft>
          <a:spcPts val="0"/>
        </a:spcAft>
        <a:buNone/>
        <a:tabLst/>
        <a:defRPr lang="en-US" sz="4400" b="1" i="0" u="none" strike="noStrike" kern="1200" cap="none" spc="0" baseline="0">
          <a:solidFill>
            <a:srgbClr val="FFC000"/>
          </a:solidFill>
          <a:uFillTx/>
          <a:latin typeface="Corbel"/>
        </a:defRPr>
      </a:lvl1pPr>
    </p:titleStyle>
    <p:bodyStyle>
      <a:lvl1pPr marL="171450" marR="0" lvl="0" indent="-171450" algn="l" defTabSz="685800" rtl="0" eaLnBrk="1" fontAlgn="auto" hangingPunct="1">
        <a:lnSpc>
          <a:spcPct val="90000"/>
        </a:lnSpc>
        <a:spcBef>
          <a:spcPts val="750"/>
        </a:spcBef>
        <a:spcAft>
          <a:spcPts val="0"/>
        </a:spcAft>
        <a:buSzPct val="100000"/>
        <a:buFont typeface="Arial" pitchFamily="34"/>
        <a:buChar char="•"/>
        <a:tabLst/>
        <a:defRPr lang="en-US" sz="3600" b="0" i="0" u="none" strike="noStrike" kern="1200" cap="none" spc="0" baseline="0">
          <a:solidFill>
            <a:srgbClr val="F2F2F2"/>
          </a:solidFill>
          <a:uFillTx/>
          <a:latin typeface="Corbel"/>
        </a:defRPr>
      </a:lvl1pPr>
      <a:lvl2pPr marL="514350" marR="0" lvl="1" indent="-171450" algn="l" defTabSz="685800" rtl="0" eaLnBrk="1" fontAlgn="auto" hangingPunct="1">
        <a:lnSpc>
          <a:spcPct val="90000"/>
        </a:lnSpc>
        <a:spcBef>
          <a:spcPts val="375"/>
        </a:spcBef>
        <a:spcAft>
          <a:spcPts val="0"/>
        </a:spcAft>
        <a:buSzPct val="100000"/>
        <a:buFont typeface="Arial" pitchFamily="34"/>
        <a:buChar char="•"/>
        <a:tabLst/>
        <a:defRPr lang="en-US" sz="3200" b="0" i="0" u="none" strike="noStrike" kern="1200" cap="none" spc="0" baseline="0">
          <a:solidFill>
            <a:srgbClr val="F2F2F2"/>
          </a:solidFill>
          <a:uFillTx/>
          <a:latin typeface="Corbel"/>
        </a:defRPr>
      </a:lvl2pPr>
      <a:lvl3pPr marL="857250" marR="0" lvl="2" indent="-171450" algn="l" defTabSz="685800" rtl="0" eaLnBrk="1" fontAlgn="auto" hangingPunct="1">
        <a:lnSpc>
          <a:spcPct val="90000"/>
        </a:lnSpc>
        <a:spcBef>
          <a:spcPts val="375"/>
        </a:spcBef>
        <a:spcAft>
          <a:spcPts val="0"/>
        </a:spcAft>
        <a:buSzPct val="100000"/>
        <a:buFont typeface="Arial" pitchFamily="34"/>
        <a:buChar char="•"/>
        <a:tabLst/>
        <a:defRPr lang="en-US" sz="2800" b="0" i="0" u="none" strike="noStrike" kern="1200" cap="none" spc="0" baseline="0">
          <a:solidFill>
            <a:srgbClr val="F2F2F2"/>
          </a:solidFill>
          <a:uFillTx/>
          <a:latin typeface="Corbel"/>
        </a:defRPr>
      </a:lvl3pPr>
      <a:lvl4pPr marL="1200150" marR="0" lvl="3" indent="-171450" algn="l" defTabSz="685800" rtl="0" eaLnBrk="1" fontAlgn="auto" hangingPunct="1">
        <a:lnSpc>
          <a:spcPct val="90000"/>
        </a:lnSpc>
        <a:spcBef>
          <a:spcPts val="375"/>
        </a:spcBef>
        <a:spcAft>
          <a:spcPts val="0"/>
        </a:spcAft>
        <a:buSzPct val="100000"/>
        <a:buFont typeface="Arial" pitchFamily="34"/>
        <a:buChar char="•"/>
        <a:tabLst/>
        <a:defRPr lang="en-US" sz="2400" b="0" i="0" u="none" strike="noStrike" kern="1200" cap="none" spc="0" baseline="0">
          <a:solidFill>
            <a:srgbClr val="F2F2F2"/>
          </a:solidFill>
          <a:uFillTx/>
          <a:latin typeface="Corbel"/>
        </a:defRPr>
      </a:lvl4pPr>
      <a:lvl5pPr marL="1543050" marR="0" lvl="4" indent="-171450" algn="l" defTabSz="685800" rtl="0" eaLnBrk="1" fontAlgn="auto" hangingPunct="1">
        <a:lnSpc>
          <a:spcPct val="90000"/>
        </a:lnSpc>
        <a:spcBef>
          <a:spcPts val="375"/>
        </a:spcBef>
        <a:spcAft>
          <a:spcPts val="0"/>
        </a:spcAft>
        <a:buSzPct val="100000"/>
        <a:buFont typeface="Arial" pitchFamily="34"/>
        <a:buChar char="•"/>
        <a:tabLst/>
        <a:defRPr lang="en-US" sz="1400" b="0" i="0" u="none" strike="noStrike" kern="1200" cap="none" spc="0" baseline="0">
          <a:solidFill>
            <a:srgbClr val="F2F2F2"/>
          </a:solidFill>
          <a:uFillTx/>
          <a:latin typeface="Corbe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7.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9.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0.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3">
            <a:extLst>
              <a:ext uri="{FF2B5EF4-FFF2-40B4-BE49-F238E27FC236}">
                <a16:creationId xmlns:a16="http://schemas.microsoft.com/office/drawing/2014/main" id="{FC2DE290-B0B9-426D-943D-A8EF823E2C3B}"/>
              </a:ext>
            </a:extLst>
          </p:cNvPr>
          <p:cNvSpPr>
            <a:spLocks noGrp="1"/>
          </p:cNvSpPr>
          <p:nvPr>
            <p:ph type="subTitle" idx="1"/>
          </p:nvPr>
        </p:nvSpPr>
        <p:spPr>
          <a:xfrm>
            <a:off x="1742022" y="2525991"/>
            <a:ext cx="6858000" cy="3007197"/>
          </a:xfrm>
        </p:spPr>
        <p:txBody>
          <a:bodyPr>
            <a:noAutofit/>
          </a:bodyPr>
          <a:lstStyle/>
          <a:p>
            <a:r>
              <a:rPr lang="en-US" sz="2400" b="1" i="1" dirty="0"/>
              <a:t>Presenters</a:t>
            </a:r>
            <a:r>
              <a:rPr lang="en-US" sz="2400" b="1" i="1" dirty="0" smtClean="0"/>
              <a:t>:</a:t>
            </a:r>
            <a:br>
              <a:rPr lang="en-US" sz="2400" b="1" i="1" dirty="0" smtClean="0"/>
            </a:br>
            <a:endParaRPr lang="en-US" sz="2400" b="1" i="1" dirty="0"/>
          </a:p>
          <a:p>
            <a:pPr>
              <a:lnSpc>
                <a:spcPct val="70000"/>
              </a:lnSpc>
            </a:pPr>
            <a:r>
              <a:rPr lang="en-US" sz="2400" b="1" dirty="0">
                <a:solidFill>
                  <a:schemeClr val="bg1"/>
                </a:solidFill>
              </a:rPr>
              <a:t>Sean </a:t>
            </a:r>
            <a:r>
              <a:rPr lang="en-US" sz="2400" b="1" dirty="0" smtClean="0">
                <a:solidFill>
                  <a:schemeClr val="bg1"/>
                </a:solidFill>
              </a:rPr>
              <a:t>Barrett</a:t>
            </a:r>
            <a:r>
              <a:rPr lang="en-US" sz="2400" dirty="0" smtClean="0">
                <a:solidFill>
                  <a:schemeClr val="bg1"/>
                </a:solidFill>
              </a:rPr>
              <a:t>, Financial </a:t>
            </a:r>
            <a:r>
              <a:rPr lang="en-US" sz="2400" dirty="0">
                <a:solidFill>
                  <a:schemeClr val="bg1"/>
                </a:solidFill>
              </a:rPr>
              <a:t>Management </a:t>
            </a:r>
            <a:r>
              <a:rPr lang="en-US" sz="2400" dirty="0" smtClean="0">
                <a:solidFill>
                  <a:schemeClr val="bg1"/>
                </a:solidFill>
              </a:rPr>
              <a:t>Specialist  </a:t>
            </a:r>
            <a:br>
              <a:rPr lang="en-US" sz="2400" dirty="0" smtClean="0">
                <a:solidFill>
                  <a:schemeClr val="bg1"/>
                </a:solidFill>
              </a:rPr>
            </a:br>
            <a:r>
              <a:rPr lang="en-US" sz="2400" dirty="0" smtClean="0">
                <a:solidFill>
                  <a:schemeClr val="bg1"/>
                </a:solidFill>
              </a:rPr>
              <a:t>U.S</a:t>
            </a:r>
            <a:r>
              <a:rPr lang="en-US" sz="2400" dirty="0">
                <a:solidFill>
                  <a:schemeClr val="bg1"/>
                </a:solidFill>
              </a:rPr>
              <a:t>. Department of </a:t>
            </a:r>
            <a:r>
              <a:rPr lang="en-US" sz="2400" dirty="0" smtClean="0">
                <a:solidFill>
                  <a:schemeClr val="bg1"/>
                </a:solidFill>
              </a:rPr>
              <a:t>Education </a:t>
            </a:r>
            <a:br>
              <a:rPr lang="en-US" sz="2400" dirty="0" smtClean="0">
                <a:solidFill>
                  <a:schemeClr val="bg1"/>
                </a:solidFill>
              </a:rPr>
            </a:br>
            <a:r>
              <a:rPr lang="en-US" sz="2400" dirty="0" smtClean="0">
                <a:solidFill>
                  <a:schemeClr val="bg1"/>
                </a:solidFill>
              </a:rPr>
              <a:t>Rehabilitation </a:t>
            </a:r>
            <a:r>
              <a:rPr lang="en-US" sz="2400" dirty="0">
                <a:solidFill>
                  <a:schemeClr val="bg1"/>
                </a:solidFill>
              </a:rPr>
              <a:t>Services </a:t>
            </a:r>
            <a:r>
              <a:rPr lang="en-US" sz="2400" dirty="0" smtClean="0">
                <a:solidFill>
                  <a:schemeClr val="bg1"/>
                </a:solidFill>
              </a:rPr>
              <a:t>Administration</a:t>
            </a:r>
          </a:p>
          <a:p>
            <a:pPr>
              <a:lnSpc>
                <a:spcPct val="70000"/>
              </a:lnSpc>
            </a:pPr>
            <a:endParaRPr lang="en-US" sz="2400" dirty="0">
              <a:solidFill>
                <a:schemeClr val="bg1"/>
              </a:solidFill>
            </a:endParaRPr>
          </a:p>
          <a:p>
            <a:pPr>
              <a:lnSpc>
                <a:spcPct val="70000"/>
              </a:lnSpc>
            </a:pPr>
            <a:r>
              <a:rPr lang="en-US" sz="2400" b="1" dirty="0" smtClean="0">
                <a:solidFill>
                  <a:schemeClr val="bg1"/>
                </a:solidFill>
              </a:rPr>
              <a:t>David </a:t>
            </a:r>
            <a:r>
              <a:rPr lang="en-US" sz="2400" b="1" dirty="0">
                <a:solidFill>
                  <a:schemeClr val="bg1"/>
                </a:solidFill>
              </a:rPr>
              <a:t>Miller</a:t>
            </a:r>
            <a:r>
              <a:rPr lang="en-US" sz="2400" dirty="0" smtClean="0">
                <a:solidFill>
                  <a:schemeClr val="bg1"/>
                </a:solidFill>
              </a:rPr>
              <a:t>, </a:t>
            </a:r>
            <a:r>
              <a:rPr lang="en-US" sz="2400" dirty="0">
                <a:solidFill>
                  <a:schemeClr val="bg1"/>
                </a:solidFill>
              </a:rPr>
              <a:t>Financial Management </a:t>
            </a:r>
            <a:r>
              <a:rPr lang="en-US" sz="2400" dirty="0" smtClean="0">
                <a:solidFill>
                  <a:schemeClr val="bg1"/>
                </a:solidFill>
              </a:rPr>
              <a:t>Specialist </a:t>
            </a:r>
            <a:br>
              <a:rPr lang="en-US" sz="2400" dirty="0" smtClean="0">
                <a:solidFill>
                  <a:schemeClr val="bg1"/>
                </a:solidFill>
              </a:rPr>
            </a:br>
            <a:r>
              <a:rPr lang="en-US" sz="2400" dirty="0" smtClean="0">
                <a:solidFill>
                  <a:schemeClr val="bg1"/>
                </a:solidFill>
              </a:rPr>
              <a:t>U.S</a:t>
            </a:r>
            <a:r>
              <a:rPr lang="en-US" sz="2400" dirty="0">
                <a:solidFill>
                  <a:schemeClr val="bg1"/>
                </a:solidFill>
              </a:rPr>
              <a:t>. Department of </a:t>
            </a:r>
            <a:r>
              <a:rPr lang="en-US" sz="2400" dirty="0" smtClean="0">
                <a:solidFill>
                  <a:schemeClr val="bg1"/>
                </a:solidFill>
              </a:rPr>
              <a:t>Education </a:t>
            </a:r>
            <a:br>
              <a:rPr lang="en-US" sz="2400" dirty="0" smtClean="0">
                <a:solidFill>
                  <a:schemeClr val="bg1"/>
                </a:solidFill>
              </a:rPr>
            </a:br>
            <a:r>
              <a:rPr lang="en-US" sz="2400" dirty="0" smtClean="0">
                <a:solidFill>
                  <a:schemeClr val="bg1"/>
                </a:solidFill>
              </a:rPr>
              <a:t>Rehabilitation </a:t>
            </a:r>
            <a:r>
              <a:rPr lang="en-US" sz="2400" dirty="0">
                <a:solidFill>
                  <a:schemeClr val="bg1"/>
                </a:solidFill>
              </a:rPr>
              <a:t>Services </a:t>
            </a:r>
            <a:r>
              <a:rPr lang="en-US" sz="2400" dirty="0" smtClean="0">
                <a:solidFill>
                  <a:schemeClr val="bg1"/>
                </a:solidFill>
              </a:rPr>
              <a:t>Administration</a:t>
            </a:r>
            <a:endParaRPr lang="en-US" sz="2400" dirty="0">
              <a:solidFill>
                <a:schemeClr val="bg1"/>
              </a:solidFill>
            </a:endParaRPr>
          </a:p>
        </p:txBody>
      </p:sp>
      <p:sp>
        <p:nvSpPr>
          <p:cNvPr id="2" name="Slide Number Placeholder 1"/>
          <p:cNvSpPr>
            <a:spLocks noGrp="1"/>
          </p:cNvSpPr>
          <p:nvPr>
            <p:ph type="sldNum" sz="quarter" idx="8"/>
          </p:nvPr>
        </p:nvSpPr>
        <p:spPr>
          <a:prstGeom prst="rect">
            <a:avLst/>
          </a:prstGeom>
        </p:spPr>
        <p:txBody>
          <a:bodyPr/>
          <a:lstStyle/>
          <a:p>
            <a:fld id="{D739C4FB-7D33-419B-8833-D1372BFD11C8}" type="slidenum">
              <a:rPr lang="en-US" smtClean="0"/>
              <a:t>1</a:t>
            </a:fld>
            <a:endParaRPr lang="en-US" dirty="0"/>
          </a:p>
        </p:txBody>
      </p:sp>
      <p:sp>
        <p:nvSpPr>
          <p:cNvPr id="3" name="Title 2">
            <a:extLst>
              <a:ext uri="{FF2B5EF4-FFF2-40B4-BE49-F238E27FC236}">
                <a16:creationId xmlns:a16="http://schemas.microsoft.com/office/drawing/2014/main" id="{AE1DA700-347E-4ABF-A628-2B0558332EFA}"/>
              </a:ext>
            </a:extLst>
          </p:cNvPr>
          <p:cNvSpPr>
            <a:spLocks noGrp="1"/>
          </p:cNvSpPr>
          <p:nvPr>
            <p:ph type="ctrTitle"/>
          </p:nvPr>
        </p:nvSpPr>
        <p:spPr>
          <a:xfrm>
            <a:off x="244720" y="822961"/>
            <a:ext cx="8730761" cy="1341120"/>
          </a:xfrm>
        </p:spPr>
        <p:txBody>
          <a:bodyPr>
            <a:normAutofit/>
          </a:bodyPr>
          <a:lstStyle/>
          <a:p>
            <a:pPr algn="ctr"/>
            <a:r>
              <a:rPr lang="en-US" sz="4400" spc="0" dirty="0" smtClean="0"/>
              <a:t>Uniform </a:t>
            </a:r>
            <a:r>
              <a:rPr lang="en-US" sz="4400" spc="0" dirty="0"/>
              <a:t>Guidance and </a:t>
            </a:r>
            <a:r>
              <a:rPr lang="en-US" sz="4400" spc="0" dirty="0" smtClean="0"/>
              <a:t/>
            </a:r>
            <a:br>
              <a:rPr lang="en-US" sz="4400" spc="0" dirty="0" smtClean="0"/>
            </a:br>
            <a:r>
              <a:rPr lang="en-US" sz="4400" spc="0" dirty="0" smtClean="0"/>
              <a:t>Internal </a:t>
            </a:r>
            <a:r>
              <a:rPr lang="en-US" sz="4400" spc="0" dirty="0"/>
              <a:t>Controls</a:t>
            </a:r>
          </a:p>
        </p:txBody>
      </p:sp>
    </p:spTree>
    <p:extLst>
      <p:ext uri="{BB962C8B-B14F-4D97-AF65-F5344CB8AC3E}">
        <p14:creationId xmlns:p14="http://schemas.microsoft.com/office/powerpoint/2010/main" val="989073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68329"/>
            <a:ext cx="7886700" cy="1325559"/>
          </a:xfrm>
        </p:spPr>
        <p:txBody>
          <a:bodyPr>
            <a:normAutofit/>
          </a:bodyPr>
          <a:lstStyle/>
          <a:p>
            <a:r>
              <a:rPr lang="en-US" sz="4000" dirty="0"/>
              <a:t>Overview: </a:t>
            </a:r>
            <a:r>
              <a:rPr lang="en-US" sz="4000" dirty="0" smtClean="0"/>
              <a:t>State and Non-Federal Entity</a:t>
            </a:r>
            <a:endParaRPr lang="en-US" sz="4000" dirty="0"/>
          </a:p>
        </p:txBody>
      </p:sp>
      <p:sp>
        <p:nvSpPr>
          <p:cNvPr id="3" name="Content Placeholder 2"/>
          <p:cNvSpPr>
            <a:spLocks noGrp="1"/>
          </p:cNvSpPr>
          <p:nvPr>
            <p:ph idx="1"/>
          </p:nvPr>
        </p:nvSpPr>
        <p:spPr>
          <a:xfrm>
            <a:off x="855879" y="1811111"/>
            <a:ext cx="7675345" cy="4020729"/>
          </a:xfrm>
        </p:spPr>
        <p:txBody>
          <a:bodyPr>
            <a:normAutofit lnSpcReduction="10000"/>
          </a:bodyPr>
          <a:lstStyle/>
          <a:p>
            <a:pPr marL="0" indent="0">
              <a:spcBef>
                <a:spcPts val="0"/>
              </a:spcBef>
              <a:buNone/>
            </a:pPr>
            <a:endParaRPr lang="en-US" dirty="0" smtClean="0">
              <a:latin typeface="Corbel" panose="020B0503020204020204" pitchFamily="34" charset="0"/>
              <a:ea typeface="Calibri"/>
              <a:cs typeface="Times New Roman"/>
            </a:endParaRPr>
          </a:p>
          <a:p>
            <a:pPr marL="0" indent="0">
              <a:buNone/>
            </a:pPr>
            <a:r>
              <a:rPr lang="en-US" dirty="0"/>
              <a:t>The Uniform Guidance uses the terms “State” and “non-Federal entity.”  It is important to remember that the term “non-Federal entity” includes </a:t>
            </a:r>
            <a:r>
              <a:rPr lang="en-US" dirty="0" smtClean="0"/>
              <a:t>States</a:t>
            </a:r>
            <a:r>
              <a:rPr lang="en-US" dirty="0"/>
              <a:t>. </a:t>
            </a:r>
          </a:p>
          <a:p>
            <a:endParaRPr lang="en-US" dirty="0"/>
          </a:p>
          <a:p>
            <a:pPr marL="0" indent="0">
              <a:buNone/>
            </a:pPr>
            <a:r>
              <a:rPr lang="en-US" b="1" dirty="0"/>
              <a:t>§ 200.69 Non-Federal entity. </a:t>
            </a:r>
            <a:r>
              <a:rPr lang="en-US" i="1" dirty="0"/>
              <a:t>Non-Federal entity </a:t>
            </a:r>
            <a:r>
              <a:rPr lang="en-US" dirty="0"/>
              <a:t>means a state, local government, Indian tribe, institution of higher education (IHE), or nonprofit organization that carries out a Federal award as a recipient or subrecipient.</a:t>
            </a:r>
          </a:p>
          <a:p>
            <a:pPr marL="0" lvl="0" indent="0">
              <a:spcBef>
                <a:spcPts val="0"/>
              </a:spcBef>
              <a:buNone/>
            </a:pPr>
            <a:endParaRPr lang="en-US" dirty="0">
              <a:latin typeface="Corbel" panose="020B0503020204020204" pitchFamily="34" charset="0"/>
              <a:ea typeface="Calibri"/>
              <a:cs typeface="Times New Roman"/>
            </a:endParaRPr>
          </a:p>
        </p:txBody>
      </p:sp>
    </p:spTree>
    <p:extLst>
      <p:ext uri="{BB962C8B-B14F-4D97-AF65-F5344CB8AC3E}">
        <p14:creationId xmlns:p14="http://schemas.microsoft.com/office/powerpoint/2010/main" val="1852712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250311"/>
          </a:xfrm>
        </p:spPr>
        <p:txBody>
          <a:bodyPr>
            <a:normAutofit/>
          </a:bodyPr>
          <a:lstStyle/>
          <a:p>
            <a:r>
              <a:rPr lang="en-US" sz="4000" dirty="0" smtClean="0"/>
              <a:t>Understanding the Requirements</a:t>
            </a:r>
            <a:endParaRPr lang="en-US" sz="4000" dirty="0"/>
          </a:p>
        </p:txBody>
      </p:sp>
      <p:sp>
        <p:nvSpPr>
          <p:cNvPr id="3" name="Content Placeholder 2"/>
          <p:cNvSpPr>
            <a:spLocks noGrp="1"/>
          </p:cNvSpPr>
          <p:nvPr>
            <p:ph idx="1"/>
          </p:nvPr>
        </p:nvSpPr>
        <p:spPr>
          <a:xfrm>
            <a:off x="996032" y="1932670"/>
            <a:ext cx="7675345" cy="3960130"/>
          </a:xfrm>
        </p:spPr>
        <p:txBody>
          <a:bodyPr>
            <a:normAutofit/>
          </a:bodyPr>
          <a:lstStyle/>
          <a:p>
            <a:r>
              <a:rPr lang="en-US" sz="2400" dirty="0" smtClean="0"/>
              <a:t>It’s all in the details.</a:t>
            </a:r>
          </a:p>
          <a:p>
            <a:pPr marL="0" indent="0">
              <a:buNone/>
            </a:pPr>
            <a:endParaRPr lang="en-US" sz="2400" dirty="0"/>
          </a:p>
          <a:p>
            <a:pPr marL="0" indent="0">
              <a:buNone/>
            </a:pPr>
            <a:r>
              <a:rPr lang="en-US" sz="2400" dirty="0"/>
              <a:t>For example, the term “personnel activity report” is not in the Uniform Guidance; however the requirements include standards to be met for documentation to support the distribution of employee salary and wages among specific activities or cost objectives. Without reading the Uniform Guidance, grantees run the risk of not meeting all </a:t>
            </a:r>
            <a:r>
              <a:rPr lang="en-US" sz="2400" dirty="0" smtClean="0"/>
              <a:t>Federal </a:t>
            </a:r>
            <a:r>
              <a:rPr lang="en-US" sz="2400" dirty="0"/>
              <a:t>requirements. </a:t>
            </a:r>
          </a:p>
          <a:p>
            <a:endParaRPr lang="en-US" sz="2400" dirty="0"/>
          </a:p>
          <a:p>
            <a:pPr marL="0" indent="0">
              <a:buNone/>
            </a:pPr>
            <a:endParaRPr lang="en-US" sz="2400" dirty="0"/>
          </a:p>
        </p:txBody>
      </p:sp>
    </p:spTree>
    <p:extLst>
      <p:ext uri="{BB962C8B-B14F-4D97-AF65-F5344CB8AC3E}">
        <p14:creationId xmlns:p14="http://schemas.microsoft.com/office/powerpoint/2010/main" val="25721624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250311"/>
          </a:xfrm>
        </p:spPr>
        <p:txBody>
          <a:bodyPr>
            <a:normAutofit/>
          </a:bodyPr>
          <a:lstStyle/>
          <a:p>
            <a:r>
              <a:rPr lang="en-US" sz="4000" dirty="0" smtClean="0"/>
              <a:t>Understanding the Requirements </a:t>
            </a:r>
            <a:r>
              <a:rPr lang="en-US" sz="2800" b="0" dirty="0" smtClean="0"/>
              <a:t>(c0nt.)</a:t>
            </a:r>
            <a:endParaRPr lang="en-US" sz="2800" b="0" dirty="0"/>
          </a:p>
        </p:txBody>
      </p:sp>
      <p:sp>
        <p:nvSpPr>
          <p:cNvPr id="3" name="Content Placeholder 2"/>
          <p:cNvSpPr>
            <a:spLocks noGrp="1"/>
          </p:cNvSpPr>
          <p:nvPr>
            <p:ph idx="1"/>
          </p:nvPr>
        </p:nvSpPr>
        <p:spPr>
          <a:xfrm>
            <a:off x="996032" y="1932670"/>
            <a:ext cx="7675345" cy="3960130"/>
          </a:xfrm>
        </p:spPr>
        <p:txBody>
          <a:bodyPr>
            <a:normAutofit fontScale="77500" lnSpcReduction="20000"/>
          </a:bodyPr>
          <a:lstStyle/>
          <a:p>
            <a:pPr marL="0" indent="0">
              <a:buNone/>
            </a:pPr>
            <a:r>
              <a:rPr lang="en-US" dirty="0"/>
              <a:t>2 C.F.R § 200.430(</a:t>
            </a:r>
            <a:r>
              <a:rPr lang="en-US" dirty="0" err="1"/>
              <a:t>i</a:t>
            </a:r>
            <a:r>
              <a:rPr lang="en-US" dirty="0"/>
              <a:t>)(1) </a:t>
            </a:r>
            <a:r>
              <a:rPr lang="en-US" b="1" dirty="0"/>
              <a:t>Compensation - personal </a:t>
            </a:r>
            <a:r>
              <a:rPr lang="en-US" b="1" dirty="0" smtClean="0"/>
              <a:t>services</a:t>
            </a:r>
            <a:r>
              <a:rPr lang="en-US" dirty="0"/>
              <a:t> </a:t>
            </a:r>
            <a:r>
              <a:rPr lang="en-US" dirty="0" smtClean="0"/>
              <a:t>requires non-Federal </a:t>
            </a:r>
            <a:r>
              <a:rPr lang="en-US" dirty="0"/>
              <a:t>entities to maintain records that “accurately reflect the work performed.” These records must</a:t>
            </a:r>
            <a:r>
              <a:rPr lang="en-US" dirty="0" smtClean="0"/>
              <a:t>:</a:t>
            </a:r>
          </a:p>
          <a:p>
            <a:pPr marL="0" indent="0">
              <a:buNone/>
            </a:pPr>
            <a:endParaRPr lang="en-US" sz="2400" dirty="0"/>
          </a:p>
          <a:p>
            <a:pPr lvl="1"/>
            <a:r>
              <a:rPr lang="en-US" dirty="0"/>
              <a:t>Be supported by a system of internal control which provides reasonable assurance that the time being charged is accurate, allowable, and properly allocated;</a:t>
            </a:r>
            <a:endParaRPr lang="en-US" sz="2000" dirty="0"/>
          </a:p>
          <a:p>
            <a:pPr lvl="1"/>
            <a:r>
              <a:rPr lang="en-US" dirty="0"/>
              <a:t>Be incorporated in the official records, such as payroll records;</a:t>
            </a:r>
            <a:endParaRPr lang="en-US" sz="2000" dirty="0"/>
          </a:p>
          <a:p>
            <a:pPr lvl="1"/>
            <a:r>
              <a:rPr lang="en-US" dirty="0"/>
              <a:t>Reasonably reflect the employee’s total activity;</a:t>
            </a:r>
            <a:endParaRPr lang="en-US" sz="2000" dirty="0"/>
          </a:p>
          <a:p>
            <a:pPr lvl="1"/>
            <a:r>
              <a:rPr lang="en-US" dirty="0"/>
              <a:t>Provide a time or percentage breakdown on all activities, both </a:t>
            </a:r>
            <a:r>
              <a:rPr lang="en-US" dirty="0" smtClean="0"/>
              <a:t>Federally </a:t>
            </a:r>
            <a:r>
              <a:rPr lang="en-US" dirty="0"/>
              <a:t>funded and </a:t>
            </a:r>
            <a:r>
              <a:rPr lang="en-US" dirty="0" smtClean="0"/>
              <a:t>non-Federally </a:t>
            </a:r>
            <a:r>
              <a:rPr lang="en-US" dirty="0"/>
              <a:t>funded, for the employee;</a:t>
            </a:r>
            <a:endParaRPr lang="en-US" sz="2000" dirty="0"/>
          </a:p>
          <a:p>
            <a:pPr lvl="1"/>
            <a:r>
              <a:rPr lang="en-US" dirty="0"/>
              <a:t>Comply with the non-Federal entity’s pre-established accounting practices and procedures; and</a:t>
            </a:r>
            <a:endParaRPr lang="en-US" sz="2000" dirty="0"/>
          </a:p>
          <a:p>
            <a:pPr lvl="1"/>
            <a:r>
              <a:rPr lang="en-US" dirty="0"/>
              <a:t>Support the distribution of the employee’s salary or wages among specific activities or cost objectives if the employee works on more than one </a:t>
            </a:r>
            <a:r>
              <a:rPr lang="en-US" dirty="0" smtClean="0"/>
              <a:t>Federal </a:t>
            </a:r>
            <a:r>
              <a:rPr lang="en-US" dirty="0"/>
              <a:t>award or cost activity</a:t>
            </a:r>
            <a:r>
              <a:rPr lang="en-US" dirty="0" smtClean="0"/>
              <a:t>.</a:t>
            </a:r>
            <a:endParaRPr lang="en-US" sz="2000" dirty="0"/>
          </a:p>
        </p:txBody>
      </p:sp>
    </p:spTree>
    <p:extLst>
      <p:ext uri="{BB962C8B-B14F-4D97-AF65-F5344CB8AC3E}">
        <p14:creationId xmlns:p14="http://schemas.microsoft.com/office/powerpoint/2010/main" val="1165601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 200.430(</a:t>
            </a:r>
            <a:r>
              <a:rPr lang="en-US" sz="4000" dirty="0" err="1"/>
              <a:t>i</a:t>
            </a:r>
            <a:r>
              <a:rPr lang="en-US" sz="4000" dirty="0"/>
              <a:t>) Compensation—personal </a:t>
            </a:r>
            <a:r>
              <a:rPr lang="en-US" sz="4000" dirty="0" smtClean="0"/>
              <a:t>services </a:t>
            </a:r>
            <a:r>
              <a:rPr lang="fr-FR" sz="2800" b="0" dirty="0" smtClean="0"/>
              <a:t>(</a:t>
            </a:r>
            <a:r>
              <a:rPr lang="fr-FR" sz="2800" b="0" dirty="0" err="1" smtClean="0"/>
              <a:t>cont</a:t>
            </a:r>
            <a:r>
              <a:rPr lang="fr-FR" sz="2800" b="0" dirty="0"/>
              <a:t>.)</a:t>
            </a:r>
            <a:endParaRPr lang="en-US" sz="2800" b="0" dirty="0"/>
          </a:p>
        </p:txBody>
      </p:sp>
      <p:sp>
        <p:nvSpPr>
          <p:cNvPr id="3" name="Content Placeholder 2"/>
          <p:cNvSpPr>
            <a:spLocks noGrp="1"/>
          </p:cNvSpPr>
          <p:nvPr>
            <p:ph idx="1"/>
          </p:nvPr>
        </p:nvSpPr>
        <p:spPr>
          <a:xfrm>
            <a:off x="1083844" y="1978027"/>
            <a:ext cx="7675345" cy="4351336"/>
          </a:xfrm>
        </p:spPr>
        <p:txBody>
          <a:bodyPr>
            <a:normAutofit fontScale="92500" lnSpcReduction="20000"/>
          </a:bodyPr>
          <a:lstStyle/>
          <a:p>
            <a:pPr marL="0" indent="0">
              <a:buNone/>
            </a:pPr>
            <a:r>
              <a:rPr lang="en-US" sz="2400" dirty="0" smtClean="0"/>
              <a:t>Budget </a:t>
            </a:r>
            <a:r>
              <a:rPr lang="en-US" sz="2400" dirty="0"/>
              <a:t>estimates alone do not qualify as support for charges to awards, but they may be used for interim accounting purposes, provided that: </a:t>
            </a:r>
          </a:p>
          <a:p>
            <a:r>
              <a:rPr lang="en-US" sz="2400" dirty="0" smtClean="0"/>
              <a:t>Budget </a:t>
            </a:r>
            <a:r>
              <a:rPr lang="en-US" sz="2400" dirty="0"/>
              <a:t>estimates produce reasonable approximations of the activity actually performed. </a:t>
            </a:r>
          </a:p>
          <a:p>
            <a:r>
              <a:rPr lang="en-US" sz="2400" dirty="0" smtClean="0"/>
              <a:t>Significant </a:t>
            </a:r>
            <a:r>
              <a:rPr lang="en-US" sz="2400" dirty="0"/>
              <a:t>changes in the corresponding work activity are identified and entered into the payroll distribution system in a timely manner. </a:t>
            </a:r>
          </a:p>
          <a:p>
            <a:r>
              <a:rPr lang="en-US" sz="2400" dirty="0" smtClean="0"/>
              <a:t>The </a:t>
            </a:r>
            <a:r>
              <a:rPr lang="en-US" sz="2400" dirty="0"/>
              <a:t>internal control system has processes to review the interim charges after the fact and make any needed adjustments </a:t>
            </a:r>
          </a:p>
          <a:p>
            <a:pPr marL="0" indent="0">
              <a:buNone/>
            </a:pPr>
            <a:endParaRPr lang="en-US" sz="2400" dirty="0"/>
          </a:p>
          <a:p>
            <a:pPr marL="0" indent="0">
              <a:buNone/>
            </a:pPr>
            <a:r>
              <a:rPr lang="en-US" sz="2400" dirty="0" smtClean="0"/>
              <a:t>When </a:t>
            </a:r>
            <a:r>
              <a:rPr lang="en-US" sz="2400" dirty="0"/>
              <a:t>using budget estimates on an interim basis, grantees must regularly reconcile estimates to ensure that they conform to actual staff activity. Grantees must make adjustments in the payroll distribution to align with actual time usage. </a:t>
            </a:r>
            <a:endParaRPr lang="en-US" sz="2400" dirty="0">
              <a:latin typeface="Corbel" panose="020B0503020204020204" pitchFamily="34" charset="0"/>
              <a:ea typeface="Calibri"/>
              <a:cs typeface="Times New Roman"/>
            </a:endParaRPr>
          </a:p>
        </p:txBody>
      </p:sp>
    </p:spTree>
    <p:extLst>
      <p:ext uri="{BB962C8B-B14F-4D97-AF65-F5344CB8AC3E}">
        <p14:creationId xmlns:p14="http://schemas.microsoft.com/office/powerpoint/2010/main" val="8795600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970" y="334649"/>
            <a:ext cx="7886700" cy="1325559"/>
          </a:xfrm>
        </p:spPr>
        <p:txBody>
          <a:bodyPr>
            <a:normAutofit/>
          </a:bodyPr>
          <a:lstStyle/>
          <a:p>
            <a:r>
              <a:rPr lang="en-US" sz="4000" dirty="0"/>
              <a:t>§ 200.430(</a:t>
            </a:r>
            <a:r>
              <a:rPr lang="en-US" sz="4000" dirty="0" err="1"/>
              <a:t>i</a:t>
            </a:r>
            <a:r>
              <a:rPr lang="en-US" sz="4000" dirty="0"/>
              <a:t>) Compensation—personal services</a:t>
            </a:r>
          </a:p>
        </p:txBody>
      </p:sp>
      <p:sp>
        <p:nvSpPr>
          <p:cNvPr id="3" name="Content Placeholder 2"/>
          <p:cNvSpPr>
            <a:spLocks noGrp="1"/>
          </p:cNvSpPr>
          <p:nvPr>
            <p:ph idx="1"/>
          </p:nvPr>
        </p:nvSpPr>
        <p:spPr/>
        <p:txBody>
          <a:bodyPr>
            <a:normAutofit/>
          </a:bodyPr>
          <a:lstStyle/>
          <a:p>
            <a:pPr>
              <a:spcBef>
                <a:spcPts val="0"/>
              </a:spcBef>
            </a:pPr>
            <a:r>
              <a:rPr lang="en-US" sz="2400" dirty="0" smtClean="0">
                <a:latin typeface="Corbel" panose="020B0503020204020204" pitchFamily="34" charset="0"/>
                <a:ea typeface="Calibri"/>
                <a:cs typeface="Times New Roman"/>
              </a:rPr>
              <a:t>Although </a:t>
            </a:r>
            <a:r>
              <a:rPr lang="en-US" sz="2400" dirty="0">
                <a:latin typeface="Corbel" panose="020B0503020204020204" pitchFamily="34" charset="0"/>
                <a:ea typeface="Calibri"/>
                <a:cs typeface="Times New Roman"/>
              </a:rPr>
              <a:t>personnel activity reports, per se, are not required, the specific requirements described above must be an active and accurate part of </a:t>
            </a:r>
            <a:r>
              <a:rPr lang="en-US" sz="2400" dirty="0" smtClean="0">
                <a:latin typeface="Corbel" panose="020B0503020204020204" pitchFamily="34" charset="0"/>
                <a:ea typeface="Calibri"/>
                <a:cs typeface="Times New Roman"/>
              </a:rPr>
              <a:t>an agency’s </a:t>
            </a:r>
            <a:r>
              <a:rPr lang="en-US" sz="2400" dirty="0">
                <a:latin typeface="Corbel" panose="020B0503020204020204" pitchFamily="34" charset="0"/>
                <a:ea typeface="Calibri"/>
                <a:cs typeface="Times New Roman"/>
              </a:rPr>
              <a:t>internal </a:t>
            </a:r>
            <a:r>
              <a:rPr lang="en-US" sz="2400" dirty="0" smtClean="0">
                <a:latin typeface="Corbel" panose="020B0503020204020204" pitchFamily="34" charset="0"/>
                <a:ea typeface="Calibri"/>
                <a:cs typeface="Times New Roman"/>
              </a:rPr>
              <a:t>controls.</a:t>
            </a:r>
          </a:p>
          <a:p>
            <a:r>
              <a:rPr lang="en-US" sz="2400" dirty="0"/>
              <a:t>If agencies wish to use a substitute system that does not meet the requirements in 2 C.F.R. § 200.430(</a:t>
            </a:r>
            <a:r>
              <a:rPr lang="en-US" sz="2400" dirty="0" err="1"/>
              <a:t>i</a:t>
            </a:r>
            <a:r>
              <a:rPr lang="en-US" sz="2400" dirty="0"/>
              <a:t>)(1), it must be approved by the cognizant agency and meet additional requirements in 2 C.F.R. § 200.430(</a:t>
            </a:r>
            <a:r>
              <a:rPr lang="en-US" sz="2400" dirty="0" err="1"/>
              <a:t>i</a:t>
            </a:r>
            <a:r>
              <a:rPr lang="en-US" sz="2400" dirty="0"/>
              <a:t>)(5)(</a:t>
            </a:r>
            <a:r>
              <a:rPr lang="en-US" sz="2400" dirty="0" err="1"/>
              <a:t>i</a:t>
            </a:r>
            <a:r>
              <a:rPr lang="en-US" sz="2400" dirty="0"/>
              <a:t>). </a:t>
            </a:r>
          </a:p>
          <a:p>
            <a:pPr marL="0" lvl="0" indent="0">
              <a:spcBef>
                <a:spcPts val="0"/>
              </a:spcBef>
              <a:buNone/>
            </a:pPr>
            <a:endParaRPr lang="en-US" sz="2400" dirty="0" smtClean="0">
              <a:latin typeface="Corbel" panose="020B0503020204020204" pitchFamily="34" charset="0"/>
              <a:ea typeface="Calibri"/>
              <a:cs typeface="Times New Roman"/>
            </a:endParaRPr>
          </a:p>
        </p:txBody>
      </p:sp>
    </p:spTree>
    <p:extLst>
      <p:ext uri="{BB962C8B-B14F-4D97-AF65-F5344CB8AC3E}">
        <p14:creationId xmlns:p14="http://schemas.microsoft.com/office/powerpoint/2010/main" val="2321757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Understanding the Requirements </a:t>
            </a:r>
            <a:r>
              <a:rPr lang="en-US" sz="2800" b="0" dirty="0" smtClean="0"/>
              <a:t>(cont.)</a:t>
            </a:r>
            <a:endParaRPr lang="en-US" sz="2800" b="0" dirty="0"/>
          </a:p>
        </p:txBody>
      </p:sp>
      <p:sp>
        <p:nvSpPr>
          <p:cNvPr id="3" name="Content Placeholder 2"/>
          <p:cNvSpPr>
            <a:spLocks noGrp="1"/>
          </p:cNvSpPr>
          <p:nvPr>
            <p:ph idx="1"/>
          </p:nvPr>
        </p:nvSpPr>
        <p:spPr>
          <a:xfrm>
            <a:off x="840004" y="2306319"/>
            <a:ext cx="7675345" cy="2489201"/>
          </a:xfrm>
        </p:spPr>
        <p:txBody>
          <a:bodyPr/>
          <a:lstStyle/>
          <a:p>
            <a:pPr marL="0" indent="0">
              <a:buNone/>
            </a:pPr>
            <a:r>
              <a:rPr lang="en-US" dirty="0" smtClean="0"/>
              <a:t>Remember - make sure you understand the details related to the requirements before you make changes to your systems.</a:t>
            </a:r>
            <a:endParaRPr lang="en-US" dirty="0"/>
          </a:p>
        </p:txBody>
      </p:sp>
    </p:spTree>
    <p:extLst>
      <p:ext uri="{BB962C8B-B14F-4D97-AF65-F5344CB8AC3E}">
        <p14:creationId xmlns:p14="http://schemas.microsoft.com/office/powerpoint/2010/main" val="19497371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Understanding the Requirements </a:t>
            </a:r>
            <a:r>
              <a:rPr lang="en-US" sz="2800" b="0" dirty="0" smtClean="0"/>
              <a:t>(cont.)</a:t>
            </a:r>
            <a:endParaRPr lang="en-US" sz="2800" b="0" dirty="0"/>
          </a:p>
        </p:txBody>
      </p:sp>
      <p:sp>
        <p:nvSpPr>
          <p:cNvPr id="3" name="Content Placeholder 2"/>
          <p:cNvSpPr>
            <a:spLocks noGrp="1"/>
          </p:cNvSpPr>
          <p:nvPr>
            <p:ph idx="1"/>
          </p:nvPr>
        </p:nvSpPr>
        <p:spPr>
          <a:xfrm>
            <a:off x="840004" y="1828800"/>
            <a:ext cx="7675345" cy="4521199"/>
          </a:xfrm>
        </p:spPr>
        <p:txBody>
          <a:bodyPr>
            <a:normAutofit fontScale="92500" lnSpcReduction="10000"/>
          </a:bodyPr>
          <a:lstStyle/>
          <a:p>
            <a:r>
              <a:rPr lang="en-US" dirty="0"/>
              <a:t>Don’t overlook the Appendices.</a:t>
            </a:r>
          </a:p>
          <a:p>
            <a:pPr marL="0" indent="0">
              <a:buNone/>
            </a:pPr>
            <a:endParaRPr lang="en-US" dirty="0" smtClean="0"/>
          </a:p>
          <a:p>
            <a:pPr marL="0" indent="0">
              <a:buNone/>
            </a:pPr>
            <a:r>
              <a:rPr lang="en-US" dirty="0"/>
              <a:t>The Appendices contain some important information.  For example, Appendix II </a:t>
            </a:r>
            <a:r>
              <a:rPr lang="en-US"/>
              <a:t>to </a:t>
            </a:r>
            <a:r>
              <a:rPr lang="en-US" smtClean="0"/>
              <a:t>part </a:t>
            </a:r>
            <a:r>
              <a:rPr lang="en-US" dirty="0"/>
              <a:t>200—“Contract Provisions for Non-Federal Entity Contracts Under Federal Awards” contains the Federal provisions that must be included in </a:t>
            </a:r>
            <a:r>
              <a:rPr lang="en-US" dirty="0" smtClean="0"/>
              <a:t>State/agency </a:t>
            </a:r>
            <a:r>
              <a:rPr lang="en-US" dirty="0"/>
              <a:t>contracts.</a:t>
            </a:r>
          </a:p>
          <a:p>
            <a:pPr marL="0" indent="0">
              <a:buNone/>
            </a:pPr>
            <a:r>
              <a:rPr lang="en-US" dirty="0"/>
              <a:t> </a:t>
            </a:r>
          </a:p>
          <a:p>
            <a:pPr marL="0" indent="0">
              <a:buNone/>
            </a:pPr>
            <a:r>
              <a:rPr lang="en-US" b="1" dirty="0"/>
              <a:t>§ 200.22 Contract. </a:t>
            </a:r>
            <a:r>
              <a:rPr lang="en-US" i="1" dirty="0"/>
              <a:t>Contract </a:t>
            </a:r>
            <a:r>
              <a:rPr lang="en-US" dirty="0"/>
              <a:t>means a legal instrument by which a non-Federal entity purchases property or services needed to carry out the project or program under a Federal award.</a:t>
            </a:r>
          </a:p>
          <a:p>
            <a:pPr marL="0" indent="0">
              <a:buNone/>
            </a:pPr>
            <a:endParaRPr lang="en-US" dirty="0"/>
          </a:p>
        </p:txBody>
      </p:sp>
    </p:spTree>
    <p:extLst>
      <p:ext uri="{BB962C8B-B14F-4D97-AF65-F5344CB8AC3E}">
        <p14:creationId xmlns:p14="http://schemas.microsoft.com/office/powerpoint/2010/main" val="22458528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Understanding the Requirements </a:t>
            </a:r>
            <a:r>
              <a:rPr lang="en-US" sz="2800" b="0" dirty="0" smtClean="0"/>
              <a:t>(cont.)</a:t>
            </a:r>
            <a:endParaRPr lang="en-US" sz="2800" b="0" dirty="0"/>
          </a:p>
        </p:txBody>
      </p:sp>
      <p:sp>
        <p:nvSpPr>
          <p:cNvPr id="3" name="Content Placeholder 2"/>
          <p:cNvSpPr>
            <a:spLocks noGrp="1"/>
          </p:cNvSpPr>
          <p:nvPr>
            <p:ph idx="1"/>
          </p:nvPr>
        </p:nvSpPr>
        <p:spPr>
          <a:xfrm>
            <a:off x="840004" y="1828800"/>
            <a:ext cx="7675345" cy="4521199"/>
          </a:xfrm>
        </p:spPr>
        <p:txBody>
          <a:bodyPr>
            <a:normAutofit fontScale="77500" lnSpcReduction="20000"/>
          </a:bodyPr>
          <a:lstStyle/>
          <a:p>
            <a:r>
              <a:rPr lang="en-US" dirty="0" smtClean="0">
                <a:solidFill>
                  <a:schemeClr val="bg1"/>
                </a:solidFill>
              </a:rPr>
              <a:t>Focus on systems and how they support one another in ensuring compliance </a:t>
            </a:r>
            <a:r>
              <a:rPr lang="en-US" dirty="0" smtClean="0"/>
              <a:t>with requirements.</a:t>
            </a:r>
            <a:endParaRPr lang="en-US" dirty="0"/>
          </a:p>
          <a:p>
            <a:pPr marL="0" indent="0">
              <a:buNone/>
            </a:pPr>
            <a:endParaRPr lang="en-US" dirty="0" smtClean="0"/>
          </a:p>
          <a:p>
            <a:pPr marL="0" indent="0">
              <a:buNone/>
            </a:pPr>
            <a:r>
              <a:rPr lang="en-US" dirty="0"/>
              <a:t>Subpart D—Post Federal Award Requirements</a:t>
            </a:r>
            <a:br>
              <a:rPr lang="en-US" dirty="0"/>
            </a:br>
            <a:r>
              <a:rPr lang="en-US" dirty="0"/>
              <a:t>2 C.F.R. § 200.302 </a:t>
            </a:r>
            <a:r>
              <a:rPr lang="en-US" b="1" dirty="0"/>
              <a:t>Financial management.</a:t>
            </a:r>
            <a:endParaRPr lang="en-US" dirty="0"/>
          </a:p>
          <a:p>
            <a:pPr marL="0" indent="0">
              <a:buNone/>
            </a:pPr>
            <a:endParaRPr lang="en-US" dirty="0" smtClean="0"/>
          </a:p>
          <a:p>
            <a:pPr marL="0" indent="0">
              <a:buNone/>
            </a:pPr>
            <a:r>
              <a:rPr lang="en-US" dirty="0" smtClean="0"/>
              <a:t>Each State </a:t>
            </a:r>
            <a:r>
              <a:rPr lang="en-US" dirty="0"/>
              <a:t>must expend and account for the </a:t>
            </a:r>
            <a:r>
              <a:rPr lang="en-US" dirty="0" smtClean="0"/>
              <a:t>Federal </a:t>
            </a:r>
            <a:r>
              <a:rPr lang="en-US" dirty="0"/>
              <a:t>award in accordance with </a:t>
            </a:r>
            <a:r>
              <a:rPr lang="en-US" dirty="0" smtClean="0"/>
              <a:t>State </a:t>
            </a:r>
            <a:r>
              <a:rPr lang="en-US" dirty="0"/>
              <a:t>laws and procedures for expending and accounting for the </a:t>
            </a:r>
            <a:r>
              <a:rPr lang="en-US" dirty="0" smtClean="0"/>
              <a:t>State's </a:t>
            </a:r>
            <a:r>
              <a:rPr lang="en-US" dirty="0"/>
              <a:t>own funds. In addition, the… financial management systems… must be sufficient to permit the preparation of reports…, and the tracing of funds to a level of expenditures adequate to establish that such funds have been used according to the </a:t>
            </a:r>
            <a:r>
              <a:rPr lang="en-US" dirty="0" smtClean="0"/>
              <a:t>Federal </a:t>
            </a:r>
            <a:r>
              <a:rPr lang="en-US" dirty="0"/>
              <a:t>statutes, regulations, and the terms and conditions of the </a:t>
            </a:r>
            <a:r>
              <a:rPr lang="en-US" dirty="0" smtClean="0"/>
              <a:t>Federal </a:t>
            </a:r>
            <a:r>
              <a:rPr lang="en-US" dirty="0"/>
              <a:t>award.</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26158049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31779"/>
            <a:ext cx="7886700" cy="1325559"/>
          </a:xfrm>
        </p:spPr>
        <p:txBody>
          <a:bodyPr>
            <a:normAutofit/>
          </a:bodyPr>
          <a:lstStyle/>
          <a:p>
            <a:r>
              <a:rPr lang="en-US" sz="4000" dirty="0" smtClean="0"/>
              <a:t>Internal Controls</a:t>
            </a:r>
            <a:endParaRPr lang="en-US" sz="4000" dirty="0"/>
          </a:p>
        </p:txBody>
      </p:sp>
      <p:sp>
        <p:nvSpPr>
          <p:cNvPr id="3" name="Content Placeholder 2"/>
          <p:cNvSpPr>
            <a:spLocks noGrp="1"/>
          </p:cNvSpPr>
          <p:nvPr>
            <p:ph idx="1"/>
          </p:nvPr>
        </p:nvSpPr>
        <p:spPr>
          <a:xfrm>
            <a:off x="793297" y="1464128"/>
            <a:ext cx="7731578" cy="4631871"/>
          </a:xfrm>
        </p:spPr>
        <p:txBody>
          <a:bodyPr>
            <a:noAutofit/>
          </a:bodyPr>
          <a:lstStyle/>
          <a:p>
            <a:pPr marL="0" indent="0">
              <a:buNone/>
            </a:pPr>
            <a:r>
              <a:rPr lang="en-US" sz="2200" dirty="0"/>
              <a:t>§ 200.302 </a:t>
            </a:r>
            <a:r>
              <a:rPr lang="en-US" sz="2200" b="1" dirty="0"/>
              <a:t>Financial management.</a:t>
            </a:r>
          </a:p>
          <a:p>
            <a:pPr marL="0" indent="0">
              <a:buNone/>
            </a:pPr>
            <a:r>
              <a:rPr lang="en-US" sz="2200" dirty="0" smtClean="0"/>
              <a:t>The </a:t>
            </a:r>
            <a:r>
              <a:rPr lang="en-US" sz="2200" dirty="0"/>
              <a:t>financial management system </a:t>
            </a:r>
            <a:r>
              <a:rPr lang="en-US" sz="2200" dirty="0" smtClean="0"/>
              <a:t>must:</a:t>
            </a:r>
          </a:p>
          <a:p>
            <a:pPr marL="0" indent="0">
              <a:buNone/>
            </a:pPr>
            <a:endParaRPr lang="en-US" sz="2200" dirty="0" smtClean="0"/>
          </a:p>
          <a:p>
            <a:pPr lvl="2"/>
            <a:r>
              <a:rPr lang="en-US" sz="2200" dirty="0" smtClean="0"/>
              <a:t>Identify </a:t>
            </a:r>
            <a:r>
              <a:rPr lang="en-US" sz="2200" dirty="0"/>
              <a:t>all </a:t>
            </a:r>
            <a:r>
              <a:rPr lang="en-US" sz="2200" dirty="0" smtClean="0"/>
              <a:t>Federal </a:t>
            </a:r>
            <a:r>
              <a:rPr lang="en-US" sz="2200" dirty="0"/>
              <a:t>awards received and expended and the </a:t>
            </a:r>
            <a:r>
              <a:rPr lang="en-US" sz="2200" dirty="0" smtClean="0"/>
              <a:t>Federal </a:t>
            </a:r>
            <a:r>
              <a:rPr lang="en-US" sz="2200" dirty="0"/>
              <a:t>programs under which they were received;</a:t>
            </a:r>
          </a:p>
          <a:p>
            <a:pPr lvl="2"/>
            <a:r>
              <a:rPr lang="en-US" sz="2200" dirty="0" smtClean="0"/>
              <a:t>Provide </a:t>
            </a:r>
            <a:r>
              <a:rPr lang="en-US" sz="2200" dirty="0"/>
              <a:t>accurate, current, and complete disclosure of the financial results of each </a:t>
            </a:r>
            <a:r>
              <a:rPr lang="en-US" sz="2200" dirty="0" smtClean="0"/>
              <a:t>Federal </a:t>
            </a:r>
            <a:r>
              <a:rPr lang="en-US" sz="2200" dirty="0"/>
              <a:t>award;</a:t>
            </a:r>
          </a:p>
          <a:p>
            <a:pPr lvl="2"/>
            <a:r>
              <a:rPr lang="en-US" sz="2200" dirty="0" smtClean="0"/>
              <a:t>Identify </a:t>
            </a:r>
            <a:r>
              <a:rPr lang="en-US" sz="2200" dirty="0"/>
              <a:t>the source and application of funds. These records must contain authorizations, obligations, unobligated balances, assets, expenditures, income and interest and be supported by source documentation;</a:t>
            </a:r>
          </a:p>
          <a:p>
            <a:pPr marL="685800" lvl="2" indent="0">
              <a:buNone/>
            </a:pPr>
            <a:endParaRPr lang="en-US" sz="2200" dirty="0" smtClean="0"/>
          </a:p>
        </p:txBody>
      </p:sp>
    </p:spTree>
    <p:extLst>
      <p:ext uri="{BB962C8B-B14F-4D97-AF65-F5344CB8AC3E}">
        <p14:creationId xmlns:p14="http://schemas.microsoft.com/office/powerpoint/2010/main" val="30038542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31779"/>
            <a:ext cx="7886700" cy="1325559"/>
          </a:xfrm>
        </p:spPr>
        <p:txBody>
          <a:bodyPr>
            <a:normAutofit/>
          </a:bodyPr>
          <a:lstStyle/>
          <a:p>
            <a:r>
              <a:rPr lang="en-US" sz="4000" dirty="0" smtClean="0"/>
              <a:t>Internal Controls </a:t>
            </a:r>
            <a:r>
              <a:rPr lang="en-US" sz="2800" b="0" dirty="0" smtClean="0"/>
              <a:t>(cont.)</a:t>
            </a:r>
            <a:endParaRPr lang="en-US" sz="2800" b="0" dirty="0"/>
          </a:p>
        </p:txBody>
      </p:sp>
      <p:sp>
        <p:nvSpPr>
          <p:cNvPr id="3" name="Content Placeholder 2"/>
          <p:cNvSpPr>
            <a:spLocks noGrp="1"/>
          </p:cNvSpPr>
          <p:nvPr>
            <p:ph idx="1"/>
          </p:nvPr>
        </p:nvSpPr>
        <p:spPr>
          <a:xfrm>
            <a:off x="793297" y="1464128"/>
            <a:ext cx="7731578" cy="4631871"/>
          </a:xfrm>
        </p:spPr>
        <p:txBody>
          <a:bodyPr>
            <a:noAutofit/>
          </a:bodyPr>
          <a:lstStyle/>
          <a:p>
            <a:pPr marL="0" indent="0">
              <a:buNone/>
            </a:pPr>
            <a:r>
              <a:rPr lang="en-US" sz="2200" dirty="0"/>
              <a:t>§ 200.302 </a:t>
            </a:r>
            <a:r>
              <a:rPr lang="en-US" sz="2200" b="1" dirty="0"/>
              <a:t>Financial </a:t>
            </a:r>
            <a:r>
              <a:rPr lang="en-US" sz="2200" b="1" dirty="0" smtClean="0"/>
              <a:t>management</a:t>
            </a:r>
            <a:r>
              <a:rPr lang="en-US" sz="2200" b="1" dirty="0"/>
              <a:t> </a:t>
            </a:r>
          </a:p>
          <a:p>
            <a:pPr marL="0" indent="0">
              <a:buNone/>
            </a:pPr>
            <a:endParaRPr lang="en-US" sz="2200" dirty="0"/>
          </a:p>
          <a:p>
            <a:pPr lvl="2"/>
            <a:r>
              <a:rPr lang="en-US" sz="2200" dirty="0" smtClean="0"/>
              <a:t>Provide </a:t>
            </a:r>
            <a:r>
              <a:rPr lang="en-US" sz="2200" dirty="0"/>
              <a:t>effective control over, and accountability for, all funds, property, and other assets, and assure they are used solely for authorized purposes (see § 200.303 Internal controls); and</a:t>
            </a:r>
          </a:p>
          <a:p>
            <a:pPr lvl="2"/>
            <a:r>
              <a:rPr lang="en-US" sz="2200" dirty="0" smtClean="0"/>
              <a:t>Include </a:t>
            </a:r>
            <a:r>
              <a:rPr lang="en-US" sz="2200" dirty="0"/>
              <a:t>written procedures for payment processes and </a:t>
            </a:r>
            <a:r>
              <a:rPr lang="en-US" sz="2200" dirty="0" err="1"/>
              <a:t>allowability</a:t>
            </a:r>
            <a:r>
              <a:rPr lang="en-US" sz="2200" dirty="0"/>
              <a:t> of costs in accordance with the Cost Principles.</a:t>
            </a:r>
          </a:p>
          <a:p>
            <a:pPr lvl="2"/>
            <a:endParaRPr lang="en-US" sz="2200" dirty="0" smtClean="0"/>
          </a:p>
        </p:txBody>
      </p:sp>
    </p:spTree>
    <p:extLst>
      <p:ext uri="{BB962C8B-B14F-4D97-AF65-F5344CB8AC3E}">
        <p14:creationId xmlns:p14="http://schemas.microsoft.com/office/powerpoint/2010/main" val="2722398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Presentation Outline</a:t>
            </a:r>
            <a:endParaRPr lang="en-US" sz="4000" dirty="0"/>
          </a:p>
        </p:txBody>
      </p:sp>
      <p:sp>
        <p:nvSpPr>
          <p:cNvPr id="3" name="Content Placeholder 2"/>
          <p:cNvSpPr>
            <a:spLocks noGrp="1"/>
          </p:cNvSpPr>
          <p:nvPr>
            <p:ph idx="1"/>
          </p:nvPr>
        </p:nvSpPr>
        <p:spPr/>
        <p:txBody>
          <a:bodyPr/>
          <a:lstStyle/>
          <a:p>
            <a:pPr lvl="0">
              <a:buFont typeface="Wingdings" panose="05000000000000000000" pitchFamily="2" charset="2"/>
              <a:buChar char="q"/>
            </a:pPr>
            <a:r>
              <a:rPr lang="en-US" dirty="0">
                <a:solidFill>
                  <a:schemeClr val="bg1"/>
                </a:solidFill>
              </a:rPr>
              <a:t>Uniform Guidance (2 C.F.R. </a:t>
            </a:r>
            <a:r>
              <a:rPr lang="en-US" dirty="0" smtClean="0">
                <a:solidFill>
                  <a:schemeClr val="bg1"/>
                </a:solidFill>
              </a:rPr>
              <a:t>part </a:t>
            </a:r>
            <a:r>
              <a:rPr lang="en-US" dirty="0">
                <a:solidFill>
                  <a:schemeClr val="bg1"/>
                </a:solidFill>
              </a:rPr>
              <a:t>200)		 </a:t>
            </a:r>
            <a:endParaRPr lang="en-US" sz="2400" dirty="0">
              <a:solidFill>
                <a:schemeClr val="bg1"/>
              </a:solidFill>
            </a:endParaRPr>
          </a:p>
          <a:p>
            <a:pPr lvl="1"/>
            <a:r>
              <a:rPr lang="en-US" dirty="0">
                <a:solidFill>
                  <a:schemeClr val="bg1"/>
                </a:solidFill>
              </a:rPr>
              <a:t>Background</a:t>
            </a:r>
            <a:endParaRPr lang="en-US" sz="2000" dirty="0">
              <a:solidFill>
                <a:schemeClr val="bg1"/>
              </a:solidFill>
            </a:endParaRPr>
          </a:p>
          <a:p>
            <a:pPr lvl="1"/>
            <a:r>
              <a:rPr lang="en-US" dirty="0">
                <a:solidFill>
                  <a:schemeClr val="bg1"/>
                </a:solidFill>
              </a:rPr>
              <a:t>Overview  </a:t>
            </a:r>
            <a:endParaRPr lang="en-US" sz="2000" dirty="0">
              <a:solidFill>
                <a:schemeClr val="bg1"/>
              </a:solidFill>
            </a:endParaRPr>
          </a:p>
          <a:p>
            <a:pPr lvl="1"/>
            <a:r>
              <a:rPr lang="en-US" dirty="0">
                <a:solidFill>
                  <a:schemeClr val="bg1"/>
                </a:solidFill>
              </a:rPr>
              <a:t>Understanding the Requirements</a:t>
            </a:r>
            <a:endParaRPr lang="en-US" sz="2000" dirty="0">
              <a:solidFill>
                <a:schemeClr val="bg1"/>
              </a:solidFill>
            </a:endParaRPr>
          </a:p>
          <a:p>
            <a:pPr lvl="0">
              <a:buFont typeface="Wingdings" panose="05000000000000000000" pitchFamily="2" charset="2"/>
              <a:buChar char="q"/>
            </a:pPr>
            <a:r>
              <a:rPr lang="en-US" dirty="0">
                <a:solidFill>
                  <a:schemeClr val="bg1"/>
                </a:solidFill>
              </a:rPr>
              <a:t>Internal Controls </a:t>
            </a:r>
            <a:endParaRPr lang="en-US" sz="2400" dirty="0">
              <a:solidFill>
                <a:schemeClr val="bg1"/>
              </a:solidFill>
            </a:endParaRPr>
          </a:p>
          <a:p>
            <a:pPr lvl="1"/>
            <a:r>
              <a:rPr lang="en-US" dirty="0">
                <a:solidFill>
                  <a:schemeClr val="bg1"/>
                </a:solidFill>
              </a:rPr>
              <a:t>Requirements</a:t>
            </a:r>
            <a:endParaRPr lang="en-US" sz="2000" dirty="0">
              <a:solidFill>
                <a:schemeClr val="bg1"/>
              </a:solidFill>
            </a:endParaRPr>
          </a:p>
          <a:p>
            <a:pPr lvl="1"/>
            <a:r>
              <a:rPr lang="en-US" dirty="0">
                <a:solidFill>
                  <a:schemeClr val="bg1"/>
                </a:solidFill>
              </a:rPr>
              <a:t>Developing and Implementing Internal Controls</a:t>
            </a:r>
            <a:endParaRPr lang="en-US" sz="2000" dirty="0">
              <a:solidFill>
                <a:schemeClr val="bg1"/>
              </a:solidFill>
            </a:endParaRPr>
          </a:p>
          <a:p>
            <a:pPr lvl="1"/>
            <a:r>
              <a:rPr lang="en-US" dirty="0">
                <a:solidFill>
                  <a:schemeClr val="bg1"/>
                </a:solidFill>
              </a:rPr>
              <a:t>Lessons from the Field</a:t>
            </a:r>
            <a:endParaRPr lang="en-US" sz="2000" dirty="0">
              <a:solidFill>
                <a:schemeClr val="bg1"/>
              </a:solidFill>
            </a:endParaRPr>
          </a:p>
          <a:p>
            <a:pPr marL="0" indent="0">
              <a:buNone/>
            </a:pPr>
            <a:endParaRPr lang="en-US" dirty="0"/>
          </a:p>
        </p:txBody>
      </p:sp>
    </p:spTree>
    <p:extLst>
      <p:ext uri="{BB962C8B-B14F-4D97-AF65-F5344CB8AC3E}">
        <p14:creationId xmlns:p14="http://schemas.microsoft.com/office/powerpoint/2010/main" val="36329364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Internal Controls </a:t>
            </a:r>
            <a:r>
              <a:rPr lang="en-US" sz="2800" b="0" dirty="0" smtClean="0"/>
              <a:t>(cont.)</a:t>
            </a:r>
            <a:endParaRPr lang="en-US" sz="2800" b="0" dirty="0"/>
          </a:p>
        </p:txBody>
      </p:sp>
      <p:sp>
        <p:nvSpPr>
          <p:cNvPr id="3" name="Content Placeholder 2"/>
          <p:cNvSpPr>
            <a:spLocks noGrp="1"/>
          </p:cNvSpPr>
          <p:nvPr>
            <p:ph idx="1"/>
          </p:nvPr>
        </p:nvSpPr>
        <p:spPr>
          <a:xfrm>
            <a:off x="868580" y="1816102"/>
            <a:ext cx="7313396" cy="3889373"/>
          </a:xfrm>
        </p:spPr>
        <p:txBody>
          <a:bodyPr>
            <a:normAutofit fontScale="77500" lnSpcReduction="20000"/>
          </a:bodyPr>
          <a:lstStyle/>
          <a:p>
            <a:pPr marL="0" lvl="0" indent="0">
              <a:buNone/>
            </a:pPr>
            <a:r>
              <a:rPr lang="en-US" dirty="0"/>
              <a:t>2 C.F.R. § 200.303 </a:t>
            </a:r>
            <a:r>
              <a:rPr lang="en-US" b="1" dirty="0"/>
              <a:t>Internal controls. </a:t>
            </a:r>
            <a:r>
              <a:rPr lang="en-US" dirty="0"/>
              <a:t>The </a:t>
            </a:r>
            <a:r>
              <a:rPr lang="en-US" dirty="0" smtClean="0"/>
              <a:t>non-Federal </a:t>
            </a:r>
            <a:r>
              <a:rPr lang="en-US" dirty="0"/>
              <a:t>entity must:</a:t>
            </a:r>
          </a:p>
          <a:p>
            <a:pPr lvl="0"/>
            <a:r>
              <a:rPr lang="en-US" dirty="0"/>
              <a:t>Establish and maintain effective internal controls that provides reasonable assurance that the </a:t>
            </a:r>
            <a:r>
              <a:rPr lang="en-US" dirty="0" smtClean="0"/>
              <a:t>non-Federal </a:t>
            </a:r>
            <a:r>
              <a:rPr lang="en-US" dirty="0"/>
              <a:t>entity is managing the award in compliance with all requirements;</a:t>
            </a:r>
          </a:p>
          <a:p>
            <a:pPr lvl="0"/>
            <a:r>
              <a:rPr lang="en-US" dirty="0"/>
              <a:t>Comply with </a:t>
            </a:r>
            <a:r>
              <a:rPr lang="en-US" dirty="0" smtClean="0"/>
              <a:t>Federal </a:t>
            </a:r>
            <a:r>
              <a:rPr lang="en-US" dirty="0"/>
              <a:t>statutes, regulations, &amp; terms and conditions of the award;</a:t>
            </a:r>
          </a:p>
          <a:p>
            <a:pPr lvl="0"/>
            <a:r>
              <a:rPr lang="en-US" dirty="0"/>
              <a:t>Evaluate and monitor the </a:t>
            </a:r>
            <a:r>
              <a:rPr lang="en-US" dirty="0" smtClean="0"/>
              <a:t>non-Federal </a:t>
            </a:r>
            <a:r>
              <a:rPr lang="en-US" dirty="0"/>
              <a:t>entity’s compliance;</a:t>
            </a:r>
          </a:p>
          <a:p>
            <a:pPr lvl="0"/>
            <a:r>
              <a:rPr lang="en-US" dirty="0"/>
              <a:t>Take prompt action when issuance of non-compliance are identified, including from audit findings; and</a:t>
            </a:r>
          </a:p>
          <a:p>
            <a:pPr lvl="0"/>
            <a:r>
              <a:rPr lang="en-US" dirty="0"/>
              <a:t>Safeguard protected personally identifiable information.</a:t>
            </a:r>
          </a:p>
          <a:p>
            <a:pPr marL="0" lvl="0" indent="0">
              <a:buNone/>
            </a:pPr>
            <a:endParaRPr lang="en-US" dirty="0"/>
          </a:p>
        </p:txBody>
      </p:sp>
    </p:spTree>
    <p:extLst>
      <p:ext uri="{BB962C8B-B14F-4D97-AF65-F5344CB8AC3E}">
        <p14:creationId xmlns:p14="http://schemas.microsoft.com/office/powerpoint/2010/main" val="23189901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Internal Controls - Requirements</a:t>
            </a:r>
            <a:endParaRPr lang="en-US" sz="4000" dirty="0"/>
          </a:p>
        </p:txBody>
      </p:sp>
      <p:sp>
        <p:nvSpPr>
          <p:cNvPr id="3" name="Content Placeholder 2"/>
          <p:cNvSpPr>
            <a:spLocks noGrp="1"/>
          </p:cNvSpPr>
          <p:nvPr>
            <p:ph idx="1"/>
          </p:nvPr>
        </p:nvSpPr>
        <p:spPr>
          <a:xfrm>
            <a:off x="868580" y="1816102"/>
            <a:ext cx="7313396" cy="3889373"/>
          </a:xfrm>
        </p:spPr>
        <p:txBody>
          <a:bodyPr>
            <a:normAutofit fontScale="92500" lnSpcReduction="10000"/>
          </a:bodyPr>
          <a:lstStyle/>
          <a:p>
            <a:pPr marL="0" indent="0">
              <a:buNone/>
            </a:pPr>
            <a:r>
              <a:rPr lang="en-US" dirty="0"/>
              <a:t>2 </a:t>
            </a:r>
            <a:r>
              <a:rPr lang="en-US" dirty="0" smtClean="0"/>
              <a:t>C.F.R. § </a:t>
            </a:r>
            <a:r>
              <a:rPr lang="en-US" dirty="0"/>
              <a:t>200.61 - </a:t>
            </a:r>
            <a:r>
              <a:rPr lang="en-US" i="1" dirty="0"/>
              <a:t>Internal controls </a:t>
            </a:r>
            <a:r>
              <a:rPr lang="en-US" dirty="0"/>
              <a:t>means a process, implemented by a non-Federal entity, designed to provide reasonable assurance regarding the achievement of objectives in the following categories:</a:t>
            </a:r>
          </a:p>
          <a:p>
            <a:pPr marL="0" indent="0">
              <a:buNone/>
            </a:pPr>
            <a:r>
              <a:rPr lang="en-US" dirty="0"/>
              <a:t>(a) Effectiveness and efficiency of operations;</a:t>
            </a:r>
          </a:p>
          <a:p>
            <a:pPr marL="457200" indent="-457200">
              <a:buNone/>
            </a:pPr>
            <a:r>
              <a:rPr lang="en-US" dirty="0"/>
              <a:t>(b) Reliability of reporting for internal and external use; and</a:t>
            </a:r>
          </a:p>
          <a:p>
            <a:pPr marL="0" indent="0">
              <a:buNone/>
            </a:pPr>
            <a:r>
              <a:rPr lang="en-US" dirty="0"/>
              <a:t>(c) Compliance with applicable laws and regulations.</a:t>
            </a:r>
            <a:br>
              <a:rPr lang="en-US" dirty="0"/>
            </a:br>
            <a:endParaRPr lang="en-US" dirty="0"/>
          </a:p>
        </p:txBody>
      </p:sp>
    </p:spTree>
    <p:extLst>
      <p:ext uri="{BB962C8B-B14F-4D97-AF65-F5344CB8AC3E}">
        <p14:creationId xmlns:p14="http://schemas.microsoft.com/office/powerpoint/2010/main" val="14669626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t>
            </a:r>
            <a:r>
              <a:rPr lang="en-US" dirty="0"/>
              <a:t>Management</a:t>
            </a:r>
          </a:p>
        </p:txBody>
      </p:sp>
      <p:sp>
        <p:nvSpPr>
          <p:cNvPr id="3" name="Content Placeholder 2"/>
          <p:cNvSpPr>
            <a:spLocks noGrp="1"/>
          </p:cNvSpPr>
          <p:nvPr>
            <p:ph idx="1"/>
          </p:nvPr>
        </p:nvSpPr>
        <p:spPr>
          <a:xfrm>
            <a:off x="840004" y="1762127"/>
            <a:ext cx="7675345" cy="4351336"/>
          </a:xfrm>
        </p:spPr>
        <p:txBody>
          <a:bodyPr/>
          <a:lstStyle/>
          <a:p>
            <a:pPr marL="800100" lvl="1" indent="-457200">
              <a:buAutoNum type="alphaLcPeriod"/>
            </a:pPr>
            <a:r>
              <a:rPr lang="en-US" b="1" dirty="0" smtClean="0"/>
              <a:t>Risk</a:t>
            </a:r>
            <a:r>
              <a:rPr lang="en-US" dirty="0" smtClean="0"/>
              <a:t> </a:t>
            </a:r>
            <a:r>
              <a:rPr lang="en-US" b="1" dirty="0"/>
              <a:t>assessment</a:t>
            </a:r>
            <a:r>
              <a:rPr lang="en-US" dirty="0"/>
              <a:t> is the organizations process of identification and analysis of relevant </a:t>
            </a:r>
            <a:r>
              <a:rPr lang="en-US" b="1" dirty="0"/>
              <a:t>risks</a:t>
            </a:r>
            <a:r>
              <a:rPr lang="en-US" dirty="0"/>
              <a:t> in agencies efforts to achieve agency </a:t>
            </a:r>
            <a:r>
              <a:rPr lang="en-US" dirty="0" smtClean="0"/>
              <a:t>goals.</a:t>
            </a:r>
            <a:br>
              <a:rPr lang="en-US" dirty="0" smtClean="0"/>
            </a:br>
            <a:endParaRPr lang="en-US" dirty="0" smtClean="0"/>
          </a:p>
          <a:p>
            <a:pPr marL="800100" lvl="1" indent="-457200">
              <a:buAutoNum type="alphaLcPeriod"/>
            </a:pPr>
            <a:r>
              <a:rPr lang="en-US" dirty="0" smtClean="0"/>
              <a:t>This </a:t>
            </a:r>
            <a:r>
              <a:rPr lang="en-US" dirty="0"/>
              <a:t>assessment forms the basis for determining how the </a:t>
            </a:r>
            <a:r>
              <a:rPr lang="en-US" b="1" dirty="0"/>
              <a:t>risks</a:t>
            </a:r>
            <a:r>
              <a:rPr lang="en-US" dirty="0"/>
              <a:t> should be managed, i.e. internal </a:t>
            </a:r>
            <a:r>
              <a:rPr lang="en-US" dirty="0" smtClean="0"/>
              <a:t>controls.</a:t>
            </a:r>
            <a:br>
              <a:rPr lang="en-US" dirty="0" smtClean="0"/>
            </a:br>
            <a:endParaRPr lang="en-US" dirty="0" smtClean="0"/>
          </a:p>
          <a:p>
            <a:pPr marL="800100" lvl="1" indent="-457200">
              <a:buAutoNum type="alphaLcPeriod"/>
            </a:pPr>
            <a:r>
              <a:rPr lang="en-US" dirty="0" smtClean="0"/>
              <a:t>Commitment </a:t>
            </a:r>
            <a:r>
              <a:rPr lang="en-US" dirty="0"/>
              <a:t>to effective risk management is key to creating efficient and effective internal controls.</a:t>
            </a:r>
            <a:endParaRPr lang="en-US" sz="2000" dirty="0"/>
          </a:p>
          <a:p>
            <a:pPr marL="514350" indent="-514350">
              <a:buAutoNum type="alphaLcPeriod"/>
            </a:pPr>
            <a:endParaRPr lang="en-US" dirty="0"/>
          </a:p>
        </p:txBody>
      </p:sp>
    </p:spTree>
    <p:extLst>
      <p:ext uri="{BB962C8B-B14F-4D97-AF65-F5344CB8AC3E}">
        <p14:creationId xmlns:p14="http://schemas.microsoft.com/office/powerpoint/2010/main" val="7207959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Compensating Controls</a:t>
            </a:r>
            <a:endParaRPr lang="en-US" sz="4000" dirty="0"/>
          </a:p>
        </p:txBody>
      </p:sp>
      <p:sp>
        <p:nvSpPr>
          <p:cNvPr id="3" name="Content Placeholder 2"/>
          <p:cNvSpPr>
            <a:spLocks noGrp="1"/>
          </p:cNvSpPr>
          <p:nvPr>
            <p:ph idx="1"/>
          </p:nvPr>
        </p:nvSpPr>
        <p:spPr>
          <a:xfrm>
            <a:off x="865404" y="1635127"/>
            <a:ext cx="7675345" cy="4351336"/>
          </a:xfrm>
        </p:spPr>
        <p:txBody>
          <a:bodyPr>
            <a:normAutofit lnSpcReduction="10000"/>
          </a:bodyPr>
          <a:lstStyle/>
          <a:p>
            <a:pPr marL="0" indent="0">
              <a:buNone/>
            </a:pPr>
            <a:r>
              <a:rPr lang="en-US" sz="2400" dirty="0"/>
              <a:t>Once the risks have been identified, control activities are implemented to mitigate identified risk. Those additional controls are called compensating controls. Compensating controls are a type of control used to discover, prevent, or mitigate mistakes and other types of risk.</a:t>
            </a:r>
          </a:p>
          <a:p>
            <a:pPr marL="0" indent="0">
              <a:buNone/>
            </a:pPr>
            <a:r>
              <a:rPr lang="en-US" sz="2400" dirty="0"/>
              <a:t> </a:t>
            </a:r>
          </a:p>
          <a:p>
            <a:r>
              <a:rPr lang="en-US" sz="2400" dirty="0"/>
              <a:t>Separation of duties is a compensating control.</a:t>
            </a:r>
          </a:p>
          <a:p>
            <a:pPr marL="0" indent="0">
              <a:buNone/>
            </a:pPr>
            <a:endParaRPr lang="en-US" sz="2400" dirty="0"/>
          </a:p>
          <a:p>
            <a:pPr marL="0" indent="0">
              <a:buNone/>
            </a:pPr>
            <a:r>
              <a:rPr lang="en-US" sz="2400" dirty="0"/>
              <a:t>For example:</a:t>
            </a:r>
          </a:p>
          <a:p>
            <a:pPr marL="0" lvl="0" indent="0">
              <a:buNone/>
            </a:pPr>
            <a:r>
              <a:rPr lang="en-US" sz="2400" dirty="0"/>
              <a:t>Separate employees are responsible for authorizing services, receiving and validating invoices, and issuing </a:t>
            </a:r>
            <a:r>
              <a:rPr lang="en-US" sz="2400" dirty="0" smtClean="0"/>
              <a:t>payments</a:t>
            </a:r>
            <a:endParaRPr lang="en-US" sz="2400" dirty="0"/>
          </a:p>
        </p:txBody>
      </p:sp>
    </p:spTree>
    <p:extLst>
      <p:ext uri="{BB962C8B-B14F-4D97-AF65-F5344CB8AC3E}">
        <p14:creationId xmlns:p14="http://schemas.microsoft.com/office/powerpoint/2010/main" val="20469941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Controls </a:t>
            </a:r>
            <a:r>
              <a:rPr lang="en-US" sz="2800" b="0" dirty="0" smtClean="0"/>
              <a:t>(cont.)</a:t>
            </a:r>
            <a:endParaRPr lang="en-US" sz="2800" b="0" dirty="0"/>
          </a:p>
        </p:txBody>
      </p:sp>
      <p:sp>
        <p:nvSpPr>
          <p:cNvPr id="3" name="Content Placeholder 2"/>
          <p:cNvSpPr>
            <a:spLocks noGrp="1"/>
          </p:cNvSpPr>
          <p:nvPr>
            <p:ph idx="1"/>
          </p:nvPr>
        </p:nvSpPr>
        <p:spPr/>
        <p:txBody>
          <a:bodyPr>
            <a:normAutofit fontScale="92500" lnSpcReduction="20000"/>
          </a:bodyPr>
          <a:lstStyle/>
          <a:p>
            <a:pPr marL="0" lvl="0" indent="0">
              <a:buNone/>
            </a:pPr>
            <a:r>
              <a:rPr lang="en-US" dirty="0"/>
              <a:t>The following are several examples of areas in which written procedures are required:</a:t>
            </a:r>
            <a:endParaRPr lang="en-US" sz="2400" dirty="0"/>
          </a:p>
          <a:p>
            <a:pPr lvl="0"/>
            <a:r>
              <a:rPr lang="en-US" dirty="0"/>
              <a:t>Implementation of payment system (2 C.F.R. § 200.302(b)(6));</a:t>
            </a:r>
            <a:endParaRPr lang="en-US" sz="2400" dirty="0"/>
          </a:p>
          <a:p>
            <a:pPr lvl="0"/>
            <a:r>
              <a:rPr lang="en-US" dirty="0"/>
              <a:t>Procedures for determining the </a:t>
            </a:r>
            <a:r>
              <a:rPr lang="en-US" dirty="0" err="1"/>
              <a:t>allowability</a:t>
            </a:r>
            <a:r>
              <a:rPr lang="en-US" dirty="0"/>
              <a:t> of costs in accordance with Subpart E (Cost Principles) and the award terms and conditions (2 C.F.R. § 200,302(b)(7));</a:t>
            </a:r>
            <a:endParaRPr lang="en-US" sz="2400" dirty="0"/>
          </a:p>
          <a:p>
            <a:pPr lvl="1"/>
            <a:r>
              <a:rPr lang="en-US" dirty="0"/>
              <a:t>This includes, but is not limited to compensation for personnel staff, cost incurred by advisory councils, equipment costs, participant support costs, maintenance and repair costs, advertising costs, etc.</a:t>
            </a:r>
            <a:endParaRPr lang="en-US" sz="2000" dirty="0"/>
          </a:p>
          <a:p>
            <a:pPr lvl="0"/>
            <a:r>
              <a:rPr lang="en-US" dirty="0"/>
              <a:t>The nature and scope of each service provided (34 C.F.R. § 361.50(a</a:t>
            </a:r>
            <a:r>
              <a:rPr lang="en-US" dirty="0" smtClean="0"/>
              <a:t>));</a:t>
            </a:r>
            <a:endParaRPr lang="en-US" sz="2400" dirty="0"/>
          </a:p>
        </p:txBody>
      </p:sp>
    </p:spTree>
    <p:extLst>
      <p:ext uri="{BB962C8B-B14F-4D97-AF65-F5344CB8AC3E}">
        <p14:creationId xmlns:p14="http://schemas.microsoft.com/office/powerpoint/2010/main" val="3823894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Controls </a:t>
            </a:r>
            <a:r>
              <a:rPr lang="en-US" sz="2800" b="0" dirty="0" smtClean="0"/>
              <a:t>(cont.)</a:t>
            </a:r>
            <a:endParaRPr lang="en-US" sz="2800" b="0" dirty="0"/>
          </a:p>
        </p:txBody>
      </p:sp>
      <p:sp>
        <p:nvSpPr>
          <p:cNvPr id="3" name="Content Placeholder 2"/>
          <p:cNvSpPr>
            <a:spLocks noGrp="1"/>
          </p:cNvSpPr>
          <p:nvPr>
            <p:ph idx="1"/>
          </p:nvPr>
        </p:nvSpPr>
        <p:spPr/>
        <p:txBody>
          <a:bodyPr>
            <a:normAutofit/>
          </a:bodyPr>
          <a:lstStyle/>
          <a:p>
            <a:pPr lvl="0"/>
            <a:r>
              <a:rPr lang="en-US" dirty="0" smtClean="0"/>
              <a:t>Standards </a:t>
            </a:r>
            <a:r>
              <a:rPr lang="en-US" dirty="0"/>
              <a:t>for procurement transactions (2 C.F.R. § 200.317); and</a:t>
            </a:r>
            <a:endParaRPr lang="en-US" sz="2400" dirty="0"/>
          </a:p>
          <a:p>
            <a:pPr lvl="0"/>
            <a:r>
              <a:rPr lang="en-US" dirty="0"/>
              <a:t>Standards for conduct covering conflicts of interest governing performance of employees engaged in the administration of contracts (2 C.F.R. § 200.318(c)(1</a:t>
            </a:r>
            <a:r>
              <a:rPr lang="en-US" dirty="0" smtClean="0"/>
              <a:t>)).</a:t>
            </a:r>
            <a:endParaRPr lang="en-US" sz="2400" dirty="0"/>
          </a:p>
        </p:txBody>
      </p:sp>
    </p:spTree>
    <p:extLst>
      <p:ext uri="{BB962C8B-B14F-4D97-AF65-F5344CB8AC3E}">
        <p14:creationId xmlns:p14="http://schemas.microsoft.com/office/powerpoint/2010/main" val="5416405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350" y="873129"/>
            <a:ext cx="7886700" cy="1325559"/>
          </a:xfrm>
        </p:spPr>
        <p:txBody>
          <a:bodyPr>
            <a:normAutofit/>
          </a:bodyPr>
          <a:lstStyle/>
          <a:p>
            <a:pPr lvl="0"/>
            <a:r>
              <a:rPr lang="en-US" sz="4000" dirty="0" smtClean="0"/>
              <a:t>Developing and Integrating Internal Controls</a:t>
            </a:r>
            <a:endParaRPr lang="en-US" sz="4000" dirty="0"/>
          </a:p>
        </p:txBody>
      </p:sp>
      <p:sp>
        <p:nvSpPr>
          <p:cNvPr id="3" name="Content Placeholder 2"/>
          <p:cNvSpPr>
            <a:spLocks noGrp="1"/>
          </p:cNvSpPr>
          <p:nvPr>
            <p:ph idx="1"/>
          </p:nvPr>
        </p:nvSpPr>
        <p:spPr>
          <a:xfrm>
            <a:off x="878104" y="2193927"/>
            <a:ext cx="7675345" cy="3152773"/>
          </a:xfrm>
        </p:spPr>
        <p:txBody>
          <a:bodyPr>
            <a:normAutofit fontScale="92500"/>
          </a:bodyPr>
          <a:lstStyle/>
          <a:p>
            <a:r>
              <a:rPr lang="en-US" dirty="0"/>
              <a:t>There is no standardized set of internal controls as they will differ based </a:t>
            </a:r>
            <a:r>
              <a:rPr lang="en-US" dirty="0" smtClean="0"/>
              <a:t>on each </a:t>
            </a:r>
            <a:r>
              <a:rPr lang="en-US" dirty="0"/>
              <a:t>agency’s structure, processes and S</a:t>
            </a:r>
            <a:r>
              <a:rPr lang="en-US" dirty="0" smtClean="0"/>
              <a:t>tate requirements.</a:t>
            </a:r>
          </a:p>
          <a:p>
            <a:r>
              <a:rPr lang="en-US" dirty="0" smtClean="0"/>
              <a:t>RSA’s </a:t>
            </a:r>
            <a:r>
              <a:rPr lang="en-US" dirty="0"/>
              <a:t>review of internal controls is to determine whether the agency’s internal controls meet the requirements at § 200.303. </a:t>
            </a:r>
          </a:p>
          <a:p>
            <a:r>
              <a:rPr lang="en-US" dirty="0" smtClean="0"/>
              <a:t>The State is authorized to adopt any set of internal controls that meets the requirements </a:t>
            </a:r>
            <a:r>
              <a:rPr lang="en-US" dirty="0"/>
              <a:t>at § 200.303.</a:t>
            </a:r>
          </a:p>
        </p:txBody>
      </p:sp>
    </p:spTree>
    <p:extLst>
      <p:ext uri="{BB962C8B-B14F-4D97-AF65-F5344CB8AC3E}">
        <p14:creationId xmlns:p14="http://schemas.microsoft.com/office/powerpoint/2010/main" val="23169475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529"/>
            <a:ext cx="8661400" cy="1325559"/>
          </a:xfrm>
        </p:spPr>
        <p:txBody>
          <a:bodyPr>
            <a:normAutofit/>
          </a:bodyPr>
          <a:lstStyle/>
          <a:p>
            <a:pPr algn="l"/>
            <a:r>
              <a:rPr lang="en-US" sz="4000" dirty="0" smtClean="0"/>
              <a:t>Five </a:t>
            </a:r>
            <a:r>
              <a:rPr lang="en-US" sz="4000" dirty="0"/>
              <a:t>C</a:t>
            </a:r>
            <a:r>
              <a:rPr lang="en-US" sz="4000" dirty="0" smtClean="0"/>
              <a:t>omponents </a:t>
            </a:r>
            <a:r>
              <a:rPr lang="en-US" sz="4000" dirty="0"/>
              <a:t>of an </a:t>
            </a:r>
            <a:r>
              <a:rPr lang="en-US" sz="4000" dirty="0" smtClean="0"/>
              <a:t>Internal Control </a:t>
            </a:r>
            <a:r>
              <a:rPr lang="en-US" sz="4000" dirty="0"/>
              <a:t>S</a:t>
            </a:r>
            <a:r>
              <a:rPr lang="en-US" sz="4000" dirty="0" smtClean="0"/>
              <a:t>ystem:</a:t>
            </a:r>
            <a:endParaRPr lang="en-US" sz="4000" dirty="0"/>
          </a:p>
        </p:txBody>
      </p:sp>
      <p:graphicFrame>
        <p:nvGraphicFramePr>
          <p:cNvPr id="7" name="Content Placeholder 6" descr="• Control Environment that sets the tone for the organization.&#10;• A Risk Assessment process that involves the identification and analysis of relevant risks.&#10;• Control Activities that include the policies and procedures that help ensure management directives are carried out and documented.&#10;• Information and Communication systems or processes that support the exchange of information.&#10;• Monitoring processes used to assess the quality of internal control performance over time.&#10;" title="Five Components of an Internal Control System:"/>
          <p:cNvGraphicFramePr>
            <a:graphicFrameLocks noGrp="1" noChangeAspect="1"/>
          </p:cNvGraphicFramePr>
          <p:nvPr>
            <p:ph idx="1"/>
            <p:extLst>
              <p:ext uri="{D42A27DB-BD31-4B8C-83A1-F6EECF244321}">
                <p14:modId xmlns:p14="http://schemas.microsoft.com/office/powerpoint/2010/main" val="3911974497"/>
              </p:ext>
            </p:extLst>
          </p:nvPr>
        </p:nvGraphicFramePr>
        <p:xfrm>
          <a:off x="646113" y="1422400"/>
          <a:ext cx="8169275" cy="5076825"/>
        </p:xfrm>
        <a:graphic>
          <a:graphicData uri="http://schemas.openxmlformats.org/presentationml/2006/ole">
            <mc:AlternateContent xmlns:mc="http://schemas.openxmlformats.org/markup-compatibility/2006">
              <mc:Choice xmlns:v="urn:schemas-microsoft-com:vml" Requires="v">
                <p:oleObj spid="_x0000_s3113" name="Document" r:id="rId3" imgW="9063935" imgH="5634414" progId="Word.Document.12">
                  <p:embed/>
                </p:oleObj>
              </mc:Choice>
              <mc:Fallback>
                <p:oleObj name="Document" r:id="rId3" imgW="9063935" imgH="5634414" progId="Word.Document.12">
                  <p:embed/>
                  <p:pic>
                    <p:nvPicPr>
                      <p:cNvPr id="0" name=""/>
                      <p:cNvPicPr/>
                      <p:nvPr/>
                    </p:nvPicPr>
                    <p:blipFill>
                      <a:blip r:embed="rId4"/>
                      <a:stretch>
                        <a:fillRect/>
                      </a:stretch>
                    </p:blipFill>
                    <p:spPr>
                      <a:xfrm>
                        <a:off x="646113" y="1422400"/>
                        <a:ext cx="8169275" cy="5076825"/>
                      </a:xfrm>
                      <a:prstGeom prst="rect">
                        <a:avLst/>
                      </a:prstGeom>
                    </p:spPr>
                  </p:pic>
                </p:oleObj>
              </mc:Fallback>
            </mc:AlternateContent>
          </a:graphicData>
        </a:graphic>
      </p:graphicFrame>
    </p:spTree>
    <p:extLst>
      <p:ext uri="{BB962C8B-B14F-4D97-AF65-F5344CB8AC3E}">
        <p14:creationId xmlns:p14="http://schemas.microsoft.com/office/powerpoint/2010/main" val="803042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771529"/>
            <a:ext cx="7886700" cy="1036951"/>
          </a:xfrm>
        </p:spPr>
        <p:txBody>
          <a:bodyPr>
            <a:normAutofit fontScale="90000"/>
          </a:bodyPr>
          <a:lstStyle/>
          <a:p>
            <a:r>
              <a:rPr lang="en-US" sz="4000" dirty="0" smtClean="0"/>
              <a:t>Types and Examples of </a:t>
            </a:r>
            <a:br>
              <a:rPr lang="en-US" sz="4000" dirty="0" smtClean="0"/>
            </a:br>
            <a:r>
              <a:rPr lang="en-US" sz="4000" dirty="0" smtClean="0"/>
              <a:t>Internal </a:t>
            </a:r>
            <a:r>
              <a:rPr lang="en-US" sz="4000" dirty="0"/>
              <a:t>Controls</a:t>
            </a:r>
          </a:p>
        </p:txBody>
      </p:sp>
      <p:sp>
        <p:nvSpPr>
          <p:cNvPr id="3" name="Content Placeholder 2"/>
          <p:cNvSpPr>
            <a:spLocks noGrp="1"/>
          </p:cNvSpPr>
          <p:nvPr>
            <p:ph idx="1"/>
          </p:nvPr>
        </p:nvSpPr>
        <p:spPr>
          <a:xfrm>
            <a:off x="840004" y="2092327"/>
            <a:ext cx="7675345" cy="3571873"/>
          </a:xfrm>
        </p:spPr>
        <p:txBody>
          <a:bodyPr/>
          <a:lstStyle/>
          <a:p>
            <a:pPr marL="800100" lvl="1" indent="-457200">
              <a:buAutoNum type="alphaLcPeriod"/>
            </a:pPr>
            <a:r>
              <a:rPr lang="en-US" b="1" dirty="0" smtClean="0"/>
              <a:t>Preventive </a:t>
            </a:r>
            <a:r>
              <a:rPr lang="en-US" b="1" dirty="0"/>
              <a:t>controls</a:t>
            </a:r>
            <a:r>
              <a:rPr lang="en-US" dirty="0"/>
              <a:t> are designed to keep errors or irregularities from occurring in the first place.  </a:t>
            </a:r>
            <a:r>
              <a:rPr lang="en-US" u="sng" dirty="0"/>
              <a:t>Example</a:t>
            </a:r>
            <a:r>
              <a:rPr lang="en-US" dirty="0"/>
              <a:t>: Locks to a secure </a:t>
            </a:r>
            <a:r>
              <a:rPr lang="en-US" dirty="0" smtClean="0"/>
              <a:t>area.</a:t>
            </a:r>
            <a:endParaRPr lang="en-US" b="1" dirty="0" smtClean="0"/>
          </a:p>
          <a:p>
            <a:pPr marL="800100" lvl="1" indent="-457200">
              <a:buAutoNum type="alphaLcPeriod"/>
            </a:pPr>
            <a:r>
              <a:rPr lang="en-US" b="1" dirty="0" smtClean="0"/>
              <a:t>Detective </a:t>
            </a:r>
            <a:r>
              <a:rPr lang="en-US" b="1" dirty="0"/>
              <a:t>controls</a:t>
            </a:r>
            <a:r>
              <a:rPr lang="en-US" dirty="0"/>
              <a:t> are designed to find problems within an agency’s processes. </a:t>
            </a:r>
            <a:r>
              <a:rPr lang="en-US" u="sng" dirty="0"/>
              <a:t>Example</a:t>
            </a:r>
            <a:r>
              <a:rPr lang="en-US" dirty="0"/>
              <a:t>: Security </a:t>
            </a:r>
            <a:r>
              <a:rPr lang="en-US" dirty="0" smtClean="0"/>
              <a:t>cameras</a:t>
            </a:r>
            <a:endParaRPr lang="en-US" b="1" dirty="0" smtClean="0"/>
          </a:p>
          <a:p>
            <a:pPr marL="800100" lvl="1" indent="-457200">
              <a:buAutoNum type="alphaLcPeriod"/>
            </a:pPr>
            <a:r>
              <a:rPr lang="en-US" b="1" dirty="0" smtClean="0"/>
              <a:t>Corrective </a:t>
            </a:r>
            <a:r>
              <a:rPr lang="en-US" b="1" dirty="0"/>
              <a:t>controls</a:t>
            </a:r>
            <a:r>
              <a:rPr lang="en-US" dirty="0"/>
              <a:t> are designed to detect and notify management of problems occurring within the agency’s processes. </a:t>
            </a:r>
            <a:r>
              <a:rPr lang="en-US" u="sng" dirty="0"/>
              <a:t>Example:</a:t>
            </a:r>
            <a:r>
              <a:rPr lang="en-US" dirty="0"/>
              <a:t> Backing up data</a:t>
            </a:r>
            <a:r>
              <a:rPr lang="en-US" dirty="0" smtClean="0"/>
              <a:t>.</a:t>
            </a:r>
            <a:endParaRPr lang="en-US" sz="2000" dirty="0"/>
          </a:p>
        </p:txBody>
      </p:sp>
    </p:spTree>
    <p:extLst>
      <p:ext uri="{BB962C8B-B14F-4D97-AF65-F5344CB8AC3E}">
        <p14:creationId xmlns:p14="http://schemas.microsoft.com/office/powerpoint/2010/main" val="29021208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450" y="758829"/>
            <a:ext cx="7886700" cy="1325559"/>
          </a:xfrm>
        </p:spPr>
        <p:txBody>
          <a:bodyPr>
            <a:normAutofit/>
          </a:bodyPr>
          <a:lstStyle/>
          <a:p>
            <a:r>
              <a:rPr lang="en-US" sz="4000" dirty="0" smtClean="0"/>
              <a:t>Examples </a:t>
            </a:r>
            <a:r>
              <a:rPr lang="en-US" sz="4000" dirty="0"/>
              <a:t>of Internal Control Procedures</a:t>
            </a:r>
          </a:p>
        </p:txBody>
      </p:sp>
      <p:sp>
        <p:nvSpPr>
          <p:cNvPr id="3" name="Content Placeholder 2"/>
          <p:cNvSpPr>
            <a:spLocks noGrp="1"/>
          </p:cNvSpPr>
          <p:nvPr>
            <p:ph idx="1"/>
          </p:nvPr>
        </p:nvSpPr>
        <p:spPr>
          <a:xfrm>
            <a:off x="827304" y="2232027"/>
            <a:ext cx="7675345" cy="3559173"/>
          </a:xfrm>
        </p:spPr>
        <p:txBody>
          <a:bodyPr/>
          <a:lstStyle/>
          <a:p>
            <a:pPr marL="514350" indent="-514350">
              <a:buAutoNum type="alphaLcPeriod"/>
            </a:pPr>
            <a:r>
              <a:rPr lang="en-US" dirty="0" smtClean="0">
                <a:solidFill>
                  <a:schemeClr val="bg1"/>
                </a:solidFill>
              </a:rPr>
              <a:t>Separation </a:t>
            </a:r>
            <a:r>
              <a:rPr lang="en-US" dirty="0">
                <a:solidFill>
                  <a:schemeClr val="bg1"/>
                </a:solidFill>
              </a:rPr>
              <a:t>of </a:t>
            </a:r>
            <a:r>
              <a:rPr lang="en-US" dirty="0" smtClean="0">
                <a:solidFill>
                  <a:schemeClr val="bg1"/>
                </a:solidFill>
              </a:rPr>
              <a:t>Duties</a:t>
            </a:r>
          </a:p>
          <a:p>
            <a:pPr marL="514350" indent="-514350">
              <a:buAutoNum type="alphaLcPeriod"/>
            </a:pPr>
            <a:r>
              <a:rPr lang="en-US" dirty="0" smtClean="0">
                <a:solidFill>
                  <a:schemeClr val="bg1"/>
                </a:solidFill>
              </a:rPr>
              <a:t>Access Controls</a:t>
            </a:r>
          </a:p>
          <a:p>
            <a:pPr marL="514350" indent="-514350">
              <a:buAutoNum type="alphaLcPeriod"/>
            </a:pPr>
            <a:r>
              <a:rPr lang="en-US" dirty="0" smtClean="0">
                <a:solidFill>
                  <a:schemeClr val="bg1"/>
                </a:solidFill>
              </a:rPr>
              <a:t>Internal Audits</a:t>
            </a:r>
          </a:p>
          <a:p>
            <a:pPr marL="514350" indent="-514350">
              <a:buAutoNum type="alphaLcPeriod"/>
            </a:pPr>
            <a:r>
              <a:rPr lang="en-US" dirty="0" smtClean="0">
                <a:solidFill>
                  <a:schemeClr val="bg1"/>
                </a:solidFill>
              </a:rPr>
              <a:t>Standardized Documentation</a:t>
            </a:r>
          </a:p>
          <a:p>
            <a:pPr marL="514350" indent="-514350">
              <a:buAutoNum type="alphaLcPeriod"/>
            </a:pPr>
            <a:r>
              <a:rPr lang="en-US" dirty="0" smtClean="0">
                <a:solidFill>
                  <a:schemeClr val="bg1"/>
                </a:solidFill>
              </a:rPr>
              <a:t>Periodic Reconciliations</a:t>
            </a:r>
          </a:p>
          <a:p>
            <a:pPr marL="514350" indent="-514350">
              <a:buAutoNum type="alphaLcPeriod"/>
            </a:pPr>
            <a:r>
              <a:rPr lang="en-US" dirty="0" smtClean="0">
                <a:solidFill>
                  <a:schemeClr val="bg1"/>
                </a:solidFill>
              </a:rPr>
              <a:t>Approval Authority</a:t>
            </a:r>
            <a:endParaRPr lang="en-US" dirty="0">
              <a:solidFill>
                <a:schemeClr val="bg1"/>
              </a:solidFill>
            </a:endParaRPr>
          </a:p>
        </p:txBody>
      </p:sp>
    </p:spTree>
    <p:extLst>
      <p:ext uri="{BB962C8B-B14F-4D97-AF65-F5344CB8AC3E}">
        <p14:creationId xmlns:p14="http://schemas.microsoft.com/office/powerpoint/2010/main" val="623464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0804" y="1838960"/>
            <a:ext cx="7675345" cy="2519680"/>
          </a:xfrm>
        </p:spPr>
        <p:txBody>
          <a:bodyPr/>
          <a:lstStyle/>
          <a:p>
            <a:pPr marL="0" lvl="0" indent="0">
              <a:buNone/>
            </a:pPr>
            <a:r>
              <a:rPr lang="en-US" dirty="0"/>
              <a:t>The </a:t>
            </a:r>
            <a:r>
              <a:rPr lang="en-US" i="1" dirty="0"/>
              <a:t>Uniform Administrative Requirements, Cost Principles, and Audit Requirements for Federal Awards</a:t>
            </a:r>
            <a:r>
              <a:rPr lang="en-US" dirty="0"/>
              <a:t>, codified in 2 C.F.R. </a:t>
            </a:r>
            <a:r>
              <a:rPr lang="en-US" dirty="0" smtClean="0"/>
              <a:t>part </a:t>
            </a:r>
            <a:r>
              <a:rPr lang="en-US" dirty="0"/>
              <a:t>200 (Uniform Guidance) became effective for awards issued on or after December 26, 2014.</a:t>
            </a:r>
          </a:p>
          <a:p>
            <a:endParaRPr lang="en-US" dirty="0"/>
          </a:p>
        </p:txBody>
      </p:sp>
      <p:sp>
        <p:nvSpPr>
          <p:cNvPr id="4" name="Title 2">
            <a:extLst>
              <a:ext uri="{FF2B5EF4-FFF2-40B4-BE49-F238E27FC236}">
                <a16:creationId xmlns:a16="http://schemas.microsoft.com/office/drawing/2014/main" id="{AE1DA700-347E-4ABF-A628-2B0558332EFA}"/>
              </a:ext>
            </a:extLst>
          </p:cNvPr>
          <p:cNvSpPr>
            <a:spLocks noGrp="1"/>
          </p:cNvSpPr>
          <p:nvPr>
            <p:ph type="title"/>
          </p:nvPr>
        </p:nvSpPr>
        <p:spPr>
          <a:xfrm>
            <a:off x="615950" y="403229"/>
            <a:ext cx="7886700" cy="1325559"/>
          </a:xfrm>
        </p:spPr>
        <p:txBody>
          <a:bodyPr>
            <a:normAutofit/>
          </a:bodyPr>
          <a:lstStyle/>
          <a:p>
            <a:r>
              <a:rPr lang="en-US" sz="4000" dirty="0" smtClean="0"/>
              <a:t>Background</a:t>
            </a:r>
            <a:endParaRPr lang="en-US" sz="4000" dirty="0"/>
          </a:p>
        </p:txBody>
      </p:sp>
    </p:spTree>
    <p:extLst>
      <p:ext uri="{BB962C8B-B14F-4D97-AF65-F5344CB8AC3E}">
        <p14:creationId xmlns:p14="http://schemas.microsoft.com/office/powerpoint/2010/main" val="19139780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Example</a:t>
            </a:r>
            <a:r>
              <a:rPr lang="en-US" sz="4000" dirty="0"/>
              <a:t>: RSA/VR </a:t>
            </a:r>
            <a:r>
              <a:rPr lang="en-US" sz="4000" dirty="0" smtClean="0"/>
              <a:t>Award Internal Control Processes</a:t>
            </a:r>
            <a:endParaRPr lang="en-US" sz="4000" dirty="0"/>
          </a:p>
        </p:txBody>
      </p:sp>
      <p:sp>
        <p:nvSpPr>
          <p:cNvPr id="3" name="Content Placeholder 2"/>
          <p:cNvSpPr>
            <a:spLocks noGrp="1"/>
          </p:cNvSpPr>
          <p:nvPr>
            <p:ph idx="1"/>
          </p:nvPr>
        </p:nvSpPr>
        <p:spPr>
          <a:xfrm>
            <a:off x="177800" y="1698627"/>
            <a:ext cx="8763000" cy="4351336"/>
          </a:xfrm>
        </p:spPr>
        <p:txBody>
          <a:bodyPr>
            <a:normAutofit fontScale="92500" lnSpcReduction="10000"/>
          </a:bodyPr>
          <a:lstStyle/>
          <a:p>
            <a:pPr marL="800100" lvl="1" indent="-457200">
              <a:buFont typeface="+mj-lt"/>
              <a:buAutoNum type="alphaLcPeriod"/>
            </a:pPr>
            <a:r>
              <a:rPr lang="en-US" b="1" dirty="0" smtClean="0"/>
              <a:t>Separation </a:t>
            </a:r>
            <a:r>
              <a:rPr lang="en-US" b="1" dirty="0"/>
              <a:t>of Duties:</a:t>
            </a:r>
            <a:r>
              <a:rPr lang="en-US" dirty="0"/>
              <a:t> Different people generate the award amounts, enter the award allocations, and obligate the </a:t>
            </a:r>
            <a:r>
              <a:rPr lang="en-US" dirty="0" smtClean="0"/>
              <a:t>funds.</a:t>
            </a:r>
            <a:endParaRPr lang="en-US" sz="2000" dirty="0"/>
          </a:p>
          <a:p>
            <a:pPr marL="800100" lvl="1" indent="-457200">
              <a:buFont typeface="+mj-lt"/>
              <a:buAutoNum type="alphaLcPeriod"/>
            </a:pPr>
            <a:r>
              <a:rPr lang="en-US" b="1" dirty="0" smtClean="0"/>
              <a:t>Access </a:t>
            </a:r>
            <a:r>
              <a:rPr lang="en-US" b="1" dirty="0"/>
              <a:t>Controls:</a:t>
            </a:r>
            <a:r>
              <a:rPr lang="en-US" dirty="0"/>
              <a:t> Staff are limited to their specific roles within the grants management </a:t>
            </a:r>
            <a:r>
              <a:rPr lang="en-US" dirty="0" smtClean="0"/>
              <a:t>system.</a:t>
            </a:r>
            <a:endParaRPr lang="en-US" sz="2000" dirty="0"/>
          </a:p>
          <a:p>
            <a:pPr marL="800100" lvl="1" indent="-457200">
              <a:buFont typeface="+mj-lt"/>
              <a:buAutoNum type="alphaLcPeriod"/>
            </a:pPr>
            <a:r>
              <a:rPr lang="en-US" b="1" dirty="0" smtClean="0"/>
              <a:t>Physical </a:t>
            </a:r>
            <a:r>
              <a:rPr lang="en-US" b="1" dirty="0"/>
              <a:t>Audits:</a:t>
            </a:r>
            <a:r>
              <a:rPr lang="en-US" dirty="0"/>
              <a:t> RSA receives yearly external audits of the award process to ensure procedures were followed and awards were issued </a:t>
            </a:r>
            <a:r>
              <a:rPr lang="en-US" dirty="0" smtClean="0"/>
              <a:t>correctly.</a:t>
            </a:r>
            <a:endParaRPr lang="en-US" sz="2000" dirty="0"/>
          </a:p>
          <a:p>
            <a:pPr marL="800100" lvl="1" indent="-457200">
              <a:buFont typeface="+mj-lt"/>
              <a:buAutoNum type="alphaLcPeriod"/>
            </a:pPr>
            <a:r>
              <a:rPr lang="en-US" b="1" dirty="0" smtClean="0"/>
              <a:t>Standardized </a:t>
            </a:r>
            <a:r>
              <a:rPr lang="en-US" b="1" dirty="0"/>
              <a:t>Documentation:</a:t>
            </a:r>
            <a:r>
              <a:rPr lang="en-US" dirty="0"/>
              <a:t> Process is documented among staff and in detailed Standard Operating Procedures approved by Risk Management </a:t>
            </a:r>
            <a:r>
              <a:rPr lang="en-US" dirty="0" smtClean="0"/>
              <a:t>Services.</a:t>
            </a:r>
            <a:endParaRPr lang="en-US" sz="2000" dirty="0"/>
          </a:p>
          <a:p>
            <a:pPr marL="342900" lvl="1" indent="0">
              <a:buNone/>
            </a:pPr>
            <a:r>
              <a:rPr lang="en-US" sz="9600" dirty="0" smtClean="0"/>
              <a:t> </a:t>
            </a:r>
            <a:endParaRPr lang="en-US" sz="9600" dirty="0"/>
          </a:p>
        </p:txBody>
      </p:sp>
    </p:spTree>
    <p:extLst>
      <p:ext uri="{BB962C8B-B14F-4D97-AF65-F5344CB8AC3E}">
        <p14:creationId xmlns:p14="http://schemas.microsoft.com/office/powerpoint/2010/main" val="34067526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Example</a:t>
            </a:r>
            <a:r>
              <a:rPr lang="en-US" sz="4000" dirty="0"/>
              <a:t>: RSA/VR </a:t>
            </a:r>
            <a:r>
              <a:rPr lang="en-US" sz="4000" dirty="0" smtClean="0"/>
              <a:t>Award Internal Control Processes </a:t>
            </a:r>
            <a:r>
              <a:rPr lang="en-US" sz="2800" b="0" dirty="0" smtClean="0"/>
              <a:t>(cont.)</a:t>
            </a:r>
            <a:endParaRPr lang="en-US" sz="2800" b="0" dirty="0"/>
          </a:p>
        </p:txBody>
      </p:sp>
      <p:sp>
        <p:nvSpPr>
          <p:cNvPr id="3" name="Content Placeholder 2"/>
          <p:cNvSpPr>
            <a:spLocks noGrp="1"/>
          </p:cNvSpPr>
          <p:nvPr>
            <p:ph idx="1"/>
          </p:nvPr>
        </p:nvSpPr>
        <p:spPr>
          <a:xfrm>
            <a:off x="177800" y="1698627"/>
            <a:ext cx="8763000" cy="4351336"/>
          </a:xfrm>
        </p:spPr>
        <p:txBody>
          <a:bodyPr>
            <a:normAutofit/>
          </a:bodyPr>
          <a:lstStyle/>
          <a:p>
            <a:pPr marL="800100" lvl="1" indent="-457200">
              <a:buFont typeface="+mj-lt"/>
              <a:buAutoNum type="alphaLcPeriod" startAt="5"/>
            </a:pPr>
            <a:r>
              <a:rPr lang="en-US" b="1" dirty="0" smtClean="0"/>
              <a:t>Trial </a:t>
            </a:r>
            <a:r>
              <a:rPr lang="en-US" b="1" dirty="0"/>
              <a:t>Balances/Periodic Reconciliation: </a:t>
            </a:r>
            <a:r>
              <a:rPr lang="en-US" dirty="0"/>
              <a:t>After each step of the process staff check to ensure grant totals match. Process stops if figures don’t </a:t>
            </a:r>
            <a:r>
              <a:rPr lang="en-US" dirty="0" smtClean="0"/>
              <a:t>reconcile.</a:t>
            </a:r>
            <a:endParaRPr lang="en-US" sz="2000" dirty="0"/>
          </a:p>
          <a:p>
            <a:pPr marL="800100" lvl="1" indent="-457200">
              <a:buFont typeface="+mj-lt"/>
              <a:buAutoNum type="alphaLcPeriod" startAt="5"/>
            </a:pPr>
            <a:r>
              <a:rPr lang="en-US" b="1" dirty="0" smtClean="0"/>
              <a:t>Approval </a:t>
            </a:r>
            <a:r>
              <a:rPr lang="en-US" b="1" dirty="0"/>
              <a:t>Authority:</a:t>
            </a:r>
            <a:r>
              <a:rPr lang="en-US" dirty="0"/>
              <a:t> Awards are obligated only after all the procedures have been completed and authority from the Commissioner of RSA has been received in writing. </a:t>
            </a:r>
            <a:br>
              <a:rPr lang="en-US" dirty="0"/>
            </a:br>
            <a:r>
              <a:rPr lang="en-US" sz="9600" dirty="0" smtClean="0"/>
              <a:t> </a:t>
            </a:r>
            <a:endParaRPr lang="en-US" sz="9600" dirty="0"/>
          </a:p>
        </p:txBody>
      </p:sp>
    </p:spTree>
    <p:extLst>
      <p:ext uri="{BB962C8B-B14F-4D97-AF65-F5344CB8AC3E}">
        <p14:creationId xmlns:p14="http://schemas.microsoft.com/office/powerpoint/2010/main" val="1842577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050" y="187329"/>
            <a:ext cx="7886700" cy="1325559"/>
          </a:xfrm>
        </p:spPr>
        <p:txBody>
          <a:bodyPr/>
          <a:lstStyle/>
          <a:p>
            <a:r>
              <a:rPr lang="en-US" dirty="0" smtClean="0"/>
              <a:t>A </a:t>
            </a:r>
            <a:r>
              <a:rPr lang="en-US" dirty="0"/>
              <a:t>C</a:t>
            </a:r>
            <a:r>
              <a:rPr lang="en-US" dirty="0" smtClean="0"/>
              <a:t>loser Look </a:t>
            </a:r>
            <a:r>
              <a:rPr lang="en-US" dirty="0"/>
              <a:t>at the Internal Controls Diagram</a:t>
            </a:r>
          </a:p>
        </p:txBody>
      </p:sp>
      <p:graphicFrame>
        <p:nvGraphicFramePr>
          <p:cNvPr id="4" name="Content Placeholder 3" descr="The components of internal controls are further broken down into categories of objectives  (operations, reporting, and compliance) and levels of organizational structure (function, unit, division, entity). &#10;&#10;What category and level is a control activity that requires supervisors to periodically review VR counselors’ case files for documentation employment? &#10;&#10;"/>
          <p:cNvGraphicFramePr>
            <a:graphicFrameLocks noGrp="1" noChangeAspect="1"/>
          </p:cNvGraphicFramePr>
          <p:nvPr>
            <p:ph idx="1"/>
            <p:extLst>
              <p:ext uri="{D42A27DB-BD31-4B8C-83A1-F6EECF244321}">
                <p14:modId xmlns:p14="http://schemas.microsoft.com/office/powerpoint/2010/main" val="4046421707"/>
              </p:ext>
            </p:extLst>
          </p:nvPr>
        </p:nvGraphicFramePr>
        <p:xfrm>
          <a:off x="600075" y="1539875"/>
          <a:ext cx="8223250" cy="5048250"/>
        </p:xfrm>
        <a:graphic>
          <a:graphicData uri="http://schemas.openxmlformats.org/presentationml/2006/ole">
            <mc:AlternateContent xmlns:mc="http://schemas.openxmlformats.org/markup-compatibility/2006">
              <mc:Choice xmlns:v="urn:schemas-microsoft-com:vml" Requires="v">
                <p:oleObj spid="_x0000_s4132" name="Document" r:id="rId3" imgW="6513411" imgH="3999336" progId="Word.Document.12">
                  <p:embed/>
                </p:oleObj>
              </mc:Choice>
              <mc:Fallback>
                <p:oleObj name="Document" r:id="rId3" imgW="6513411" imgH="3999336" progId="Word.Document.12">
                  <p:embed/>
                  <p:pic>
                    <p:nvPicPr>
                      <p:cNvPr id="0" name=""/>
                      <p:cNvPicPr/>
                      <p:nvPr/>
                    </p:nvPicPr>
                    <p:blipFill>
                      <a:blip r:embed="rId4"/>
                      <a:stretch>
                        <a:fillRect/>
                      </a:stretch>
                    </p:blipFill>
                    <p:spPr>
                      <a:xfrm>
                        <a:off x="600075" y="1539875"/>
                        <a:ext cx="8223250" cy="5048250"/>
                      </a:xfrm>
                      <a:prstGeom prst="rect">
                        <a:avLst/>
                      </a:prstGeom>
                    </p:spPr>
                  </p:pic>
                </p:oleObj>
              </mc:Fallback>
            </mc:AlternateContent>
          </a:graphicData>
        </a:graphic>
      </p:graphicFrame>
    </p:spTree>
    <p:extLst>
      <p:ext uri="{BB962C8B-B14F-4D97-AF65-F5344CB8AC3E}">
        <p14:creationId xmlns:p14="http://schemas.microsoft.com/office/powerpoint/2010/main" val="21456387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350" y="682629"/>
            <a:ext cx="7886700" cy="1325559"/>
          </a:xfrm>
        </p:spPr>
        <p:txBody>
          <a:bodyPr/>
          <a:lstStyle/>
          <a:p>
            <a:r>
              <a:rPr lang="en-US" dirty="0" smtClean="0"/>
              <a:t>GAO </a:t>
            </a:r>
            <a:r>
              <a:rPr lang="en-US" dirty="0"/>
              <a:t>Green Book for Internal Controls</a:t>
            </a:r>
          </a:p>
        </p:txBody>
      </p:sp>
      <p:sp>
        <p:nvSpPr>
          <p:cNvPr id="3" name="Content Placeholder 2"/>
          <p:cNvSpPr>
            <a:spLocks noGrp="1"/>
          </p:cNvSpPr>
          <p:nvPr>
            <p:ph idx="1"/>
          </p:nvPr>
        </p:nvSpPr>
        <p:spPr>
          <a:xfrm>
            <a:off x="827304" y="2232027"/>
            <a:ext cx="7675345" cy="3609973"/>
          </a:xfrm>
        </p:spPr>
        <p:txBody>
          <a:bodyPr>
            <a:normAutofit lnSpcReduction="10000"/>
          </a:bodyPr>
          <a:lstStyle/>
          <a:p>
            <a:pPr marL="0" lvl="0" indent="0">
              <a:buNone/>
            </a:pPr>
            <a:r>
              <a:rPr lang="en-US" i="1" dirty="0"/>
              <a:t>Standards for Internal Control in the Federal Government</a:t>
            </a:r>
            <a:r>
              <a:rPr lang="en-US" dirty="0"/>
              <a:t>, known as the "Green Book," sets the standards for an effective internal control system for </a:t>
            </a:r>
            <a:r>
              <a:rPr lang="en-US" dirty="0" smtClean="0"/>
              <a:t>Federal agencies</a:t>
            </a:r>
            <a:endParaRPr lang="en-US" dirty="0"/>
          </a:p>
          <a:p>
            <a:pPr marL="0" indent="0">
              <a:buNone/>
            </a:pPr>
            <a:endParaRPr lang="en-US" dirty="0" smtClean="0"/>
          </a:p>
          <a:p>
            <a:pPr marL="0" indent="0">
              <a:buNone/>
            </a:pPr>
            <a:r>
              <a:rPr lang="en-US" dirty="0" smtClean="0"/>
              <a:t>For </a:t>
            </a:r>
            <a:r>
              <a:rPr lang="en-US" dirty="0"/>
              <a:t>more information, please the Department’s page on Internal Controls </a:t>
            </a:r>
            <a:r>
              <a:rPr lang="en-US" dirty="0" smtClean="0"/>
              <a:t>at:</a:t>
            </a:r>
          </a:p>
          <a:p>
            <a:pPr marL="342900" lvl="1" indent="0">
              <a:buNone/>
            </a:pPr>
            <a:r>
              <a:rPr lang="en-US" dirty="0" smtClean="0"/>
              <a:t>https</a:t>
            </a:r>
            <a:r>
              <a:rPr lang="en-US" dirty="0"/>
              <a:t>://www2.ed.gov/policy/fund/guid/uniform-guidance/internal-controls.html</a:t>
            </a:r>
          </a:p>
          <a:p>
            <a:endParaRPr lang="en-US" dirty="0" smtClean="0"/>
          </a:p>
        </p:txBody>
      </p:sp>
    </p:spTree>
    <p:extLst>
      <p:ext uri="{BB962C8B-B14F-4D97-AF65-F5344CB8AC3E}">
        <p14:creationId xmlns:p14="http://schemas.microsoft.com/office/powerpoint/2010/main" val="15469271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50" y="809629"/>
            <a:ext cx="7886700" cy="1325559"/>
          </a:xfrm>
        </p:spPr>
        <p:txBody>
          <a:bodyPr>
            <a:normAutofit/>
          </a:bodyPr>
          <a:lstStyle/>
          <a:p>
            <a:r>
              <a:rPr lang="en-US" sz="4000" dirty="0" smtClean="0"/>
              <a:t>Agency Monitoring of Internal Controls</a:t>
            </a:r>
            <a:endParaRPr lang="en-US" sz="4000" dirty="0"/>
          </a:p>
        </p:txBody>
      </p:sp>
      <p:sp>
        <p:nvSpPr>
          <p:cNvPr id="3" name="Content Placeholder 2"/>
          <p:cNvSpPr>
            <a:spLocks noGrp="1"/>
          </p:cNvSpPr>
          <p:nvPr>
            <p:ph idx="1"/>
          </p:nvPr>
        </p:nvSpPr>
        <p:spPr>
          <a:xfrm>
            <a:off x="878104" y="2422527"/>
            <a:ext cx="7675345" cy="3140073"/>
          </a:xfrm>
        </p:spPr>
        <p:txBody>
          <a:bodyPr>
            <a:normAutofit/>
          </a:bodyPr>
          <a:lstStyle/>
          <a:p>
            <a:pPr marL="0" indent="0">
              <a:buNone/>
            </a:pPr>
            <a:r>
              <a:rPr lang="en-US" dirty="0"/>
              <a:t>Agencies must</a:t>
            </a:r>
            <a:r>
              <a:rPr lang="en-US" dirty="0" smtClean="0"/>
              <a:t>:</a:t>
            </a:r>
          </a:p>
          <a:p>
            <a:pPr marL="0" indent="0">
              <a:buNone/>
            </a:pPr>
            <a:endParaRPr lang="en-US" sz="2400" dirty="0"/>
          </a:p>
          <a:p>
            <a:pPr marL="914400" lvl="3" indent="-346075"/>
            <a:r>
              <a:rPr lang="en-US" dirty="0"/>
              <a:t>Establish a process to monitor compliance with requirements and written processes (2 C.F.R. § 200.303(c)); and </a:t>
            </a:r>
            <a:endParaRPr lang="en-US" dirty="0" smtClean="0"/>
          </a:p>
          <a:p>
            <a:pPr marL="914400" lvl="3" indent="-346075"/>
            <a:r>
              <a:rPr lang="en-US" dirty="0" smtClean="0"/>
              <a:t>Take </a:t>
            </a:r>
            <a:r>
              <a:rPr lang="en-US" dirty="0"/>
              <a:t>prompt action when instances of non-compliance are identified </a:t>
            </a:r>
            <a:r>
              <a:rPr lang="en-US" dirty="0" smtClean="0"/>
              <a:t>(§ </a:t>
            </a:r>
            <a:r>
              <a:rPr lang="en-US" dirty="0"/>
              <a:t>200.303(c)).</a:t>
            </a:r>
            <a:endParaRPr lang="en-US" sz="2000" dirty="0"/>
          </a:p>
          <a:p>
            <a:pPr lvl="1"/>
            <a:endParaRPr lang="en-US" sz="2800" dirty="0"/>
          </a:p>
        </p:txBody>
      </p:sp>
    </p:spTree>
    <p:extLst>
      <p:ext uri="{BB962C8B-B14F-4D97-AF65-F5344CB8AC3E}">
        <p14:creationId xmlns:p14="http://schemas.microsoft.com/office/powerpoint/2010/main" val="21963091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50" y="809629"/>
            <a:ext cx="7886700" cy="1325559"/>
          </a:xfrm>
        </p:spPr>
        <p:txBody>
          <a:bodyPr>
            <a:normAutofit/>
          </a:bodyPr>
          <a:lstStyle/>
          <a:p>
            <a:r>
              <a:rPr lang="en-US" sz="4000" dirty="0" smtClean="0"/>
              <a:t>Agency Monitoring of Internal Controls</a:t>
            </a:r>
            <a:endParaRPr lang="en-US" sz="4000" dirty="0"/>
          </a:p>
        </p:txBody>
      </p:sp>
      <p:sp>
        <p:nvSpPr>
          <p:cNvPr id="3" name="Content Placeholder 2"/>
          <p:cNvSpPr>
            <a:spLocks noGrp="1"/>
          </p:cNvSpPr>
          <p:nvPr>
            <p:ph idx="1"/>
          </p:nvPr>
        </p:nvSpPr>
        <p:spPr>
          <a:xfrm>
            <a:off x="878104" y="2422527"/>
            <a:ext cx="7675345" cy="3140073"/>
          </a:xfrm>
        </p:spPr>
        <p:txBody>
          <a:bodyPr>
            <a:normAutofit/>
          </a:bodyPr>
          <a:lstStyle/>
          <a:p>
            <a:pPr marL="0" indent="0">
              <a:buNone/>
            </a:pPr>
            <a:r>
              <a:rPr lang="en-US" sz="2400" dirty="0">
                <a:solidFill>
                  <a:schemeClr val="bg1"/>
                </a:solidFill>
              </a:rPr>
              <a:t>Exercise: Identifying Risk and Designing </a:t>
            </a:r>
            <a:r>
              <a:rPr lang="en-US" sz="2400" dirty="0" smtClean="0">
                <a:solidFill>
                  <a:schemeClr val="bg1"/>
                </a:solidFill>
              </a:rPr>
              <a:t>Controls</a:t>
            </a:r>
          </a:p>
          <a:p>
            <a:pPr lvl="0"/>
            <a:r>
              <a:rPr lang="en-US" sz="2400" dirty="0" smtClean="0">
                <a:solidFill>
                  <a:schemeClr val="bg1"/>
                </a:solidFill>
              </a:rPr>
              <a:t>What </a:t>
            </a:r>
            <a:r>
              <a:rPr lang="en-US" sz="2400" dirty="0">
                <a:solidFill>
                  <a:schemeClr val="bg1"/>
                </a:solidFill>
              </a:rPr>
              <a:t>are the specific risks?</a:t>
            </a:r>
          </a:p>
          <a:p>
            <a:pPr lvl="0"/>
            <a:r>
              <a:rPr lang="en-US" sz="2400" dirty="0">
                <a:solidFill>
                  <a:schemeClr val="bg1"/>
                </a:solidFill>
              </a:rPr>
              <a:t>What type of controls can be implemented to mitigate these risks?</a:t>
            </a:r>
          </a:p>
          <a:p>
            <a:pPr lvl="0"/>
            <a:r>
              <a:rPr lang="en-US" sz="2400" dirty="0">
                <a:solidFill>
                  <a:schemeClr val="bg1"/>
                </a:solidFill>
              </a:rPr>
              <a:t>What outcomes can the agency expect from these efforts</a:t>
            </a:r>
            <a:r>
              <a:rPr lang="en-US"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34616596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50" y="809629"/>
            <a:ext cx="7886700" cy="1100451"/>
          </a:xfrm>
        </p:spPr>
        <p:txBody>
          <a:bodyPr>
            <a:noAutofit/>
          </a:bodyPr>
          <a:lstStyle/>
          <a:p>
            <a:r>
              <a:rPr lang="en-US" sz="4000" dirty="0" smtClean="0"/>
              <a:t>Critical Areas for Internal Control Policies</a:t>
            </a:r>
            <a:endParaRPr lang="en-US" sz="4000" dirty="0"/>
          </a:p>
        </p:txBody>
      </p:sp>
      <p:sp>
        <p:nvSpPr>
          <p:cNvPr id="3" name="Content Placeholder 2"/>
          <p:cNvSpPr>
            <a:spLocks noGrp="1"/>
          </p:cNvSpPr>
          <p:nvPr>
            <p:ph idx="1"/>
          </p:nvPr>
        </p:nvSpPr>
        <p:spPr>
          <a:xfrm>
            <a:off x="878104" y="2103121"/>
            <a:ext cx="7675345" cy="3459480"/>
          </a:xfrm>
        </p:spPr>
        <p:txBody>
          <a:bodyPr>
            <a:normAutofit fontScale="62500" lnSpcReduction="20000"/>
          </a:bodyPr>
          <a:lstStyle/>
          <a:p>
            <a:pPr marL="0" indent="0">
              <a:buNone/>
            </a:pPr>
            <a:r>
              <a:rPr lang="en-US" dirty="0">
                <a:solidFill>
                  <a:schemeClr val="bg1"/>
                </a:solidFill>
              </a:rPr>
              <a:t>The following examples are a few of the areas of internal controls that have the most potential for risk or are often the components of the onsite visit with the most </a:t>
            </a:r>
            <a:r>
              <a:rPr lang="en-US" dirty="0" smtClean="0">
                <a:solidFill>
                  <a:schemeClr val="bg1"/>
                </a:solidFill>
              </a:rPr>
              <a:t>findings</a:t>
            </a:r>
            <a:endParaRPr lang="en-US" sz="2400" dirty="0">
              <a:solidFill>
                <a:schemeClr val="bg1"/>
              </a:solidFill>
            </a:endParaRPr>
          </a:p>
          <a:p>
            <a:pPr marL="514350" indent="-514350">
              <a:buFont typeface="+mj-lt"/>
              <a:buAutoNum type="alphaLcPeriod"/>
            </a:pPr>
            <a:r>
              <a:rPr lang="en-US" dirty="0" smtClean="0">
                <a:solidFill>
                  <a:schemeClr val="bg1"/>
                </a:solidFill>
              </a:rPr>
              <a:t>Ensuring </a:t>
            </a:r>
            <a:r>
              <a:rPr lang="en-US" dirty="0">
                <a:solidFill>
                  <a:schemeClr val="bg1"/>
                </a:solidFill>
              </a:rPr>
              <a:t>all obligations occur within the appropriate period of performance and are liquidated against the appropriate grant award within the period of performance </a:t>
            </a:r>
            <a:r>
              <a:rPr lang="en-US" dirty="0" smtClean="0">
                <a:solidFill>
                  <a:schemeClr val="bg1"/>
                </a:solidFill>
              </a:rPr>
              <a:t>(2 C.F.R. §§ 200.71,200.77,200.302(b</a:t>
            </a:r>
            <a:r>
              <a:rPr lang="en-US" dirty="0">
                <a:solidFill>
                  <a:schemeClr val="bg1"/>
                </a:solidFill>
              </a:rPr>
              <a:t>)(3), &amp; Section 19(a)(1) and (b) of </a:t>
            </a:r>
            <a:r>
              <a:rPr lang="en-US" dirty="0" smtClean="0">
                <a:solidFill>
                  <a:schemeClr val="bg1"/>
                </a:solidFill>
              </a:rPr>
              <a:t>the Rehab Act)</a:t>
            </a:r>
            <a:endParaRPr lang="en-US" sz="2000" dirty="0">
              <a:solidFill>
                <a:schemeClr val="bg1"/>
              </a:solidFill>
            </a:endParaRPr>
          </a:p>
          <a:p>
            <a:pPr marL="514350" indent="-514350">
              <a:buFont typeface="+mj-lt"/>
              <a:buAutoNum type="alphaLcPeriod"/>
            </a:pPr>
            <a:r>
              <a:rPr lang="en-US" dirty="0" smtClean="0">
                <a:solidFill>
                  <a:schemeClr val="bg1"/>
                </a:solidFill>
              </a:rPr>
              <a:t>Reporting </a:t>
            </a:r>
            <a:r>
              <a:rPr lang="en-US" dirty="0">
                <a:solidFill>
                  <a:schemeClr val="bg1"/>
                </a:solidFill>
              </a:rPr>
              <a:t>allowable and accurate expenditures, and submitting timely and accurate SF-425s </a:t>
            </a:r>
            <a:r>
              <a:rPr lang="en-US" dirty="0" smtClean="0">
                <a:solidFill>
                  <a:schemeClr val="bg1"/>
                </a:solidFill>
              </a:rPr>
              <a:t>(§§ 200.328 &amp; 200.403)</a:t>
            </a:r>
            <a:endParaRPr lang="en-US" sz="2000" dirty="0">
              <a:solidFill>
                <a:schemeClr val="bg1"/>
              </a:solidFill>
            </a:endParaRPr>
          </a:p>
          <a:p>
            <a:pPr marL="514350" indent="-514350">
              <a:buFont typeface="+mj-lt"/>
              <a:buAutoNum type="alphaLcPeriod"/>
            </a:pPr>
            <a:r>
              <a:rPr lang="en-US" dirty="0" smtClean="0">
                <a:solidFill>
                  <a:schemeClr val="bg1"/>
                </a:solidFill>
              </a:rPr>
              <a:t>Requirements </a:t>
            </a:r>
            <a:r>
              <a:rPr lang="en-US" dirty="0">
                <a:solidFill>
                  <a:schemeClr val="bg1"/>
                </a:solidFill>
              </a:rPr>
              <a:t>and responsibilities for </a:t>
            </a:r>
            <a:r>
              <a:rPr lang="en-US" dirty="0" smtClean="0">
                <a:solidFill>
                  <a:schemeClr val="bg1"/>
                </a:solidFill>
              </a:rPr>
              <a:t>non-Federal </a:t>
            </a:r>
            <a:r>
              <a:rPr lang="en-US" dirty="0">
                <a:solidFill>
                  <a:schemeClr val="bg1"/>
                </a:solidFill>
              </a:rPr>
              <a:t>share requirements </a:t>
            </a:r>
            <a:r>
              <a:rPr lang="en-US" dirty="0" smtClean="0">
                <a:solidFill>
                  <a:schemeClr val="bg1"/>
                </a:solidFill>
              </a:rPr>
              <a:t>(§ 200.307)</a:t>
            </a:r>
            <a:endParaRPr lang="en-US" sz="2000" dirty="0">
              <a:solidFill>
                <a:schemeClr val="bg1"/>
              </a:solidFill>
            </a:endParaRPr>
          </a:p>
          <a:p>
            <a:pPr marL="514350" indent="-514350">
              <a:buFont typeface="+mj-lt"/>
              <a:buAutoNum type="alphaLcPeriod"/>
            </a:pPr>
            <a:r>
              <a:rPr lang="en-US" dirty="0" smtClean="0">
                <a:solidFill>
                  <a:schemeClr val="bg1"/>
                </a:solidFill>
              </a:rPr>
              <a:t>Counselors </a:t>
            </a:r>
            <a:r>
              <a:rPr lang="en-US" dirty="0">
                <a:solidFill>
                  <a:schemeClr val="bg1"/>
                </a:solidFill>
              </a:rPr>
              <a:t>authorizing </a:t>
            </a:r>
            <a:r>
              <a:rPr lang="en-US" dirty="0" smtClean="0">
                <a:solidFill>
                  <a:schemeClr val="bg1"/>
                </a:solidFill>
              </a:rPr>
              <a:t>services and </a:t>
            </a:r>
            <a:r>
              <a:rPr lang="en-US" dirty="0">
                <a:solidFill>
                  <a:schemeClr val="bg1"/>
                </a:solidFill>
              </a:rPr>
              <a:t>equipment </a:t>
            </a:r>
            <a:r>
              <a:rPr lang="en-US" dirty="0" smtClean="0">
                <a:solidFill>
                  <a:schemeClr val="bg1"/>
                </a:solidFill>
              </a:rPr>
              <a:t>(§ 200.302(b)(3))</a:t>
            </a:r>
            <a:endParaRPr lang="en-US" sz="2000" dirty="0">
              <a:solidFill>
                <a:schemeClr val="bg1"/>
              </a:solidFill>
            </a:endParaRPr>
          </a:p>
          <a:p>
            <a:pPr marL="514350" indent="-514350">
              <a:buFont typeface="+mj-lt"/>
              <a:buAutoNum type="alphaLcPeriod"/>
            </a:pPr>
            <a:r>
              <a:rPr lang="en-US" dirty="0" smtClean="0">
                <a:solidFill>
                  <a:schemeClr val="bg1"/>
                </a:solidFill>
              </a:rPr>
              <a:t>Contract </a:t>
            </a:r>
            <a:r>
              <a:rPr lang="en-US" dirty="0">
                <a:solidFill>
                  <a:schemeClr val="bg1"/>
                </a:solidFill>
              </a:rPr>
              <a:t>monitoring (for all contracts, not just </a:t>
            </a:r>
            <a:r>
              <a:rPr lang="en-US" dirty="0" smtClean="0">
                <a:solidFill>
                  <a:schemeClr val="bg1"/>
                </a:solidFill>
              </a:rPr>
              <a:t> vendors</a:t>
            </a:r>
            <a:r>
              <a:rPr lang="en-US" dirty="0">
                <a:solidFill>
                  <a:schemeClr val="bg1"/>
                </a:solidFill>
              </a:rPr>
              <a:t>) </a:t>
            </a:r>
            <a:r>
              <a:rPr lang="en-US" dirty="0" smtClean="0">
                <a:solidFill>
                  <a:schemeClr val="bg1"/>
                </a:solidFill>
              </a:rPr>
              <a:t>(§ 200.328)</a:t>
            </a:r>
            <a:endParaRPr lang="en-US" sz="2000" dirty="0">
              <a:solidFill>
                <a:schemeClr val="bg1"/>
              </a:solidFill>
            </a:endParaRPr>
          </a:p>
        </p:txBody>
      </p:sp>
    </p:spTree>
    <p:extLst>
      <p:ext uri="{BB962C8B-B14F-4D97-AF65-F5344CB8AC3E}">
        <p14:creationId xmlns:p14="http://schemas.microsoft.com/office/powerpoint/2010/main" val="25438492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250" y="479429"/>
            <a:ext cx="7886700" cy="1325559"/>
          </a:xfrm>
        </p:spPr>
        <p:txBody>
          <a:bodyPr>
            <a:normAutofit/>
          </a:bodyPr>
          <a:lstStyle/>
          <a:p>
            <a:r>
              <a:rPr lang="en-US" sz="4000" dirty="0"/>
              <a:t>Situation Specific Examples: </a:t>
            </a:r>
          </a:p>
        </p:txBody>
      </p:sp>
      <p:graphicFrame>
        <p:nvGraphicFramePr>
          <p:cNvPr id="4" name="Content Placeholder 3" descr="Period of Performance – Ensuring the proper assignment of obligations and expenditures to the correct period of performance. &#10;(2 C.F.R. § 200.77)&#10;a. What are the specific risks?&#10;b. Preventative Controls&#10;c. Detective Controls&#10;d. Corrective Controls&#10;e. Positive outcomes&#10;"/>
          <p:cNvGraphicFramePr>
            <a:graphicFrameLocks noGrp="1" noChangeAspect="1"/>
          </p:cNvGraphicFramePr>
          <p:nvPr>
            <p:ph idx="1"/>
            <p:extLst>
              <p:ext uri="{D42A27DB-BD31-4B8C-83A1-F6EECF244321}">
                <p14:modId xmlns:p14="http://schemas.microsoft.com/office/powerpoint/2010/main" val="2021581045"/>
              </p:ext>
            </p:extLst>
          </p:nvPr>
        </p:nvGraphicFramePr>
        <p:xfrm>
          <a:off x="571500" y="1701800"/>
          <a:ext cx="7834313" cy="4178300"/>
        </p:xfrm>
        <a:graphic>
          <a:graphicData uri="http://schemas.openxmlformats.org/presentationml/2006/ole">
            <mc:AlternateContent xmlns:mc="http://schemas.openxmlformats.org/markup-compatibility/2006">
              <mc:Choice xmlns:v="urn:schemas-microsoft-com:vml" Requires="v">
                <p:oleObj spid="_x0000_s6181" name="Document" r:id="rId3" imgW="6768610" imgH="3609333" progId="Word.Document.12">
                  <p:embed/>
                </p:oleObj>
              </mc:Choice>
              <mc:Fallback>
                <p:oleObj name="Document" r:id="rId3" imgW="6768610" imgH="3609333" progId="Word.Document.12">
                  <p:embed/>
                  <p:pic>
                    <p:nvPicPr>
                      <p:cNvPr id="0" name="Content Placeholder 3"/>
                      <p:cNvPicPr>
                        <a:picLocks noGrp="1" noChangeAspect="1" noChangeArrowheads="1"/>
                      </p:cNvPicPr>
                      <p:nvPr/>
                    </p:nvPicPr>
                    <p:blipFill>
                      <a:blip r:embed="rId4"/>
                      <a:srcRect/>
                      <a:stretch>
                        <a:fillRect/>
                      </a:stretch>
                    </p:blipFill>
                    <p:spPr bwMode="auto">
                      <a:xfrm>
                        <a:off x="571500" y="1701800"/>
                        <a:ext cx="7834313" cy="41783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192372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Situation </a:t>
            </a:r>
            <a:r>
              <a:rPr lang="en-US" sz="4000" dirty="0"/>
              <a:t>Specific Examples: </a:t>
            </a:r>
          </a:p>
        </p:txBody>
      </p:sp>
      <p:graphicFrame>
        <p:nvGraphicFramePr>
          <p:cNvPr id="4" name="Content Placeholder 3" descr="Reporting Timely and Accurate SF-425s &#10;(2 C.F.R. § 200.328)&#10;a. What are the specific risks?&#10;b. Preventative Controls&#10;c. Detective Controls&#10;d. Corrective Controls&#10;e. Positive outcomes&#10;"/>
          <p:cNvGraphicFramePr>
            <a:graphicFrameLocks noGrp="1" noChangeAspect="1"/>
          </p:cNvGraphicFramePr>
          <p:nvPr>
            <p:ph idx="1"/>
            <p:extLst>
              <p:ext uri="{D42A27DB-BD31-4B8C-83A1-F6EECF244321}">
                <p14:modId xmlns:p14="http://schemas.microsoft.com/office/powerpoint/2010/main" val="1991448080"/>
              </p:ext>
            </p:extLst>
          </p:nvPr>
        </p:nvGraphicFramePr>
        <p:xfrm>
          <a:off x="473075" y="1763713"/>
          <a:ext cx="8340725" cy="3787775"/>
        </p:xfrm>
        <a:graphic>
          <a:graphicData uri="http://schemas.openxmlformats.org/presentationml/2006/ole">
            <mc:AlternateContent xmlns:mc="http://schemas.openxmlformats.org/markup-compatibility/2006">
              <mc:Choice xmlns:v="urn:schemas-microsoft-com:vml" Requires="v">
                <p:oleObj spid="_x0000_s8228" name="Document" r:id="rId3" imgW="6882458" imgH="3126551" progId="Word.Document.12">
                  <p:embed/>
                </p:oleObj>
              </mc:Choice>
              <mc:Fallback>
                <p:oleObj name="Document" r:id="rId3" imgW="6882458" imgH="3126551" progId="Word.Document.12">
                  <p:embed/>
                  <p:pic>
                    <p:nvPicPr>
                      <p:cNvPr id="0" name="Content Placeholder 3"/>
                      <p:cNvPicPr>
                        <a:picLocks noGrp="1" noChangeAspect="1" noChangeArrowheads="1"/>
                      </p:cNvPicPr>
                      <p:nvPr/>
                    </p:nvPicPr>
                    <p:blipFill>
                      <a:blip r:embed="rId4"/>
                      <a:srcRect/>
                      <a:stretch>
                        <a:fillRect/>
                      </a:stretch>
                    </p:blipFill>
                    <p:spPr bwMode="auto">
                      <a:xfrm>
                        <a:off x="473075" y="1763713"/>
                        <a:ext cx="8340725" cy="37877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480125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Situation </a:t>
            </a:r>
            <a:r>
              <a:rPr lang="en-US" sz="4000" dirty="0"/>
              <a:t>Specific Examples: </a:t>
            </a:r>
          </a:p>
        </p:txBody>
      </p:sp>
      <p:graphicFrame>
        <p:nvGraphicFramePr>
          <p:cNvPr id="4" name="Content Placeholder 3" descr="Determining Allowability of Costs Used to Meet the Non-Federal Share Requirement&#10;(2 C.F.R. Subpart E – Cost Principles)&#10;a. What are the specific risks?&#10;b. Preventative Controls&#10;c. Detective Controls&#10;d. Corrective Controls&#10;e. Positive outcomes&#10;"/>
          <p:cNvGraphicFramePr>
            <a:graphicFrameLocks noGrp="1" noChangeAspect="1"/>
          </p:cNvGraphicFramePr>
          <p:nvPr>
            <p:ph idx="1"/>
            <p:extLst>
              <p:ext uri="{D42A27DB-BD31-4B8C-83A1-F6EECF244321}">
                <p14:modId xmlns:p14="http://schemas.microsoft.com/office/powerpoint/2010/main" val="559018118"/>
              </p:ext>
            </p:extLst>
          </p:nvPr>
        </p:nvGraphicFramePr>
        <p:xfrm>
          <a:off x="363538" y="1878013"/>
          <a:ext cx="8339137" cy="3868737"/>
        </p:xfrm>
        <a:graphic>
          <a:graphicData uri="http://schemas.openxmlformats.org/presentationml/2006/ole">
            <mc:AlternateContent xmlns:mc="http://schemas.openxmlformats.org/markup-compatibility/2006">
              <mc:Choice xmlns:v="urn:schemas-microsoft-com:vml" Requires="v">
                <p:oleObj spid="_x0000_s9249" name="Document" r:id="rId3" imgW="6882458" imgH="3193134" progId="Word.Document.12">
                  <p:embed/>
                </p:oleObj>
              </mc:Choice>
              <mc:Fallback>
                <p:oleObj name="Document" r:id="rId3" imgW="6882458" imgH="3193134" progId="Word.Document.12">
                  <p:embed/>
                  <p:pic>
                    <p:nvPicPr>
                      <p:cNvPr id="0" name="Content Placeholder 3"/>
                      <p:cNvPicPr>
                        <a:picLocks noGrp="1" noChangeAspect="1" noChangeArrowheads="1"/>
                      </p:cNvPicPr>
                      <p:nvPr/>
                    </p:nvPicPr>
                    <p:blipFill>
                      <a:blip r:embed="rId4"/>
                      <a:srcRect/>
                      <a:stretch>
                        <a:fillRect/>
                      </a:stretch>
                    </p:blipFill>
                    <p:spPr bwMode="auto">
                      <a:xfrm>
                        <a:off x="363538" y="1878013"/>
                        <a:ext cx="8339137" cy="386873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86535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0004" y="1544320"/>
            <a:ext cx="7865846" cy="4378960"/>
          </a:xfrm>
        </p:spPr>
        <p:txBody>
          <a:bodyPr>
            <a:normAutofit fontScale="92500" lnSpcReduction="20000"/>
          </a:bodyPr>
          <a:lstStyle/>
          <a:p>
            <a:pPr marL="0" indent="0">
              <a:buNone/>
            </a:pPr>
            <a:r>
              <a:rPr lang="en-US" dirty="0">
                <a:solidFill>
                  <a:schemeClr val="bg1"/>
                </a:solidFill>
              </a:rPr>
              <a:t>§ 200.100, Purpose: 2 C.F.R. </a:t>
            </a:r>
            <a:r>
              <a:rPr lang="en-US" dirty="0" smtClean="0">
                <a:solidFill>
                  <a:schemeClr val="bg1"/>
                </a:solidFill>
              </a:rPr>
              <a:t>part </a:t>
            </a:r>
            <a:r>
              <a:rPr lang="en-US" dirty="0">
                <a:solidFill>
                  <a:schemeClr val="bg1"/>
                </a:solidFill>
              </a:rPr>
              <a:t>200 establishes, for all types of </a:t>
            </a:r>
            <a:r>
              <a:rPr lang="en-US" dirty="0" smtClean="0">
                <a:solidFill>
                  <a:schemeClr val="bg1"/>
                </a:solidFill>
              </a:rPr>
              <a:t>non-Federal </a:t>
            </a:r>
            <a:r>
              <a:rPr lang="en-US" dirty="0">
                <a:solidFill>
                  <a:schemeClr val="bg1"/>
                </a:solidFill>
              </a:rPr>
              <a:t>entities:</a:t>
            </a:r>
          </a:p>
          <a:p>
            <a:pPr lvl="0"/>
            <a:r>
              <a:rPr lang="en-US" dirty="0">
                <a:solidFill>
                  <a:schemeClr val="bg1"/>
                </a:solidFill>
              </a:rPr>
              <a:t>Uniform administrative requirements;</a:t>
            </a:r>
          </a:p>
          <a:p>
            <a:pPr lvl="0"/>
            <a:r>
              <a:rPr lang="en-US" dirty="0">
                <a:solidFill>
                  <a:schemeClr val="bg1"/>
                </a:solidFill>
              </a:rPr>
              <a:t>Federal award requirements; </a:t>
            </a:r>
          </a:p>
          <a:p>
            <a:pPr lvl="0"/>
            <a:r>
              <a:rPr lang="en-US" dirty="0">
                <a:solidFill>
                  <a:schemeClr val="bg1"/>
                </a:solidFill>
              </a:rPr>
              <a:t>Cost principles; and </a:t>
            </a:r>
          </a:p>
          <a:p>
            <a:r>
              <a:rPr lang="en-US" dirty="0">
                <a:solidFill>
                  <a:schemeClr val="bg1"/>
                </a:solidFill>
              </a:rPr>
              <a:t>Audit requirements. </a:t>
            </a:r>
            <a:endParaRPr lang="en-US" dirty="0" smtClean="0">
              <a:solidFill>
                <a:schemeClr val="bg1"/>
              </a:solidFill>
            </a:endParaRPr>
          </a:p>
          <a:p>
            <a:pPr marL="0" indent="0">
              <a:buNone/>
            </a:pPr>
            <a:endParaRPr lang="en-US" dirty="0">
              <a:solidFill>
                <a:schemeClr val="bg1"/>
              </a:solidFill>
            </a:endParaRPr>
          </a:p>
          <a:p>
            <a:pPr marL="0" indent="0">
              <a:buNone/>
            </a:pPr>
            <a:r>
              <a:rPr lang="en-US" dirty="0" smtClean="0">
                <a:solidFill>
                  <a:schemeClr val="bg1"/>
                </a:solidFill>
              </a:rPr>
              <a:t>The </a:t>
            </a:r>
            <a:r>
              <a:rPr lang="en-US" dirty="0">
                <a:solidFill>
                  <a:schemeClr val="bg1"/>
                </a:solidFill>
              </a:rPr>
              <a:t>Uniform Guidance is designed to streamline the requirements (previously issued in OMB Circulars) for using </a:t>
            </a:r>
            <a:r>
              <a:rPr lang="en-US" dirty="0" smtClean="0">
                <a:solidFill>
                  <a:schemeClr val="bg1"/>
                </a:solidFill>
              </a:rPr>
              <a:t>Federal </a:t>
            </a:r>
            <a:r>
              <a:rPr lang="en-US" dirty="0">
                <a:solidFill>
                  <a:schemeClr val="bg1"/>
                </a:solidFill>
              </a:rPr>
              <a:t>grant funds, increase the efficiency and effectiveness of those funds, and increase accountability for the use of those funds. </a:t>
            </a:r>
            <a:r>
              <a:rPr lang="en-US" dirty="0"/>
              <a:t> </a:t>
            </a:r>
          </a:p>
        </p:txBody>
      </p:sp>
      <p:sp>
        <p:nvSpPr>
          <p:cNvPr id="4" name="Title 2">
            <a:extLst>
              <a:ext uri="{FF2B5EF4-FFF2-40B4-BE49-F238E27FC236}">
                <a16:creationId xmlns:a16="http://schemas.microsoft.com/office/drawing/2014/main" id="{AE1DA700-347E-4ABF-A628-2B0558332EFA}"/>
              </a:ext>
            </a:extLst>
          </p:cNvPr>
          <p:cNvSpPr>
            <a:spLocks noGrp="1"/>
          </p:cNvSpPr>
          <p:nvPr>
            <p:ph type="title"/>
          </p:nvPr>
        </p:nvSpPr>
        <p:spPr>
          <a:xfrm>
            <a:off x="628650" y="365129"/>
            <a:ext cx="7886700" cy="1118231"/>
          </a:xfrm>
        </p:spPr>
        <p:txBody>
          <a:bodyPr>
            <a:normAutofit/>
          </a:bodyPr>
          <a:lstStyle/>
          <a:p>
            <a:r>
              <a:rPr lang="en-US" sz="4400" dirty="0" smtClean="0"/>
              <a:t>Overview</a:t>
            </a:r>
            <a:endParaRPr lang="en-US" sz="4400" dirty="0"/>
          </a:p>
        </p:txBody>
      </p:sp>
    </p:spTree>
    <p:extLst>
      <p:ext uri="{BB962C8B-B14F-4D97-AF65-F5344CB8AC3E}">
        <p14:creationId xmlns:p14="http://schemas.microsoft.com/office/powerpoint/2010/main" val="34991375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Situation </a:t>
            </a:r>
            <a:r>
              <a:rPr lang="en-US" sz="4000" dirty="0"/>
              <a:t>Specific Examples: </a:t>
            </a:r>
          </a:p>
        </p:txBody>
      </p:sp>
      <p:graphicFrame>
        <p:nvGraphicFramePr>
          <p:cNvPr id="4" name="Content Placeholder 3" descr="Counselors Authorizing Services and Equipment&#10;(2 C.F.R. § 200.302(b)(3))&#10;a. What are the specific risks?&#10;b. Preventative Controls&#10;c. Detective Controls&#10;d. Corrective Controls&#10;e. Positive outcomes&#10;"/>
          <p:cNvGraphicFramePr>
            <a:graphicFrameLocks noGrp="1" noChangeAspect="1"/>
          </p:cNvGraphicFramePr>
          <p:nvPr>
            <p:ph idx="1"/>
            <p:extLst>
              <p:ext uri="{D42A27DB-BD31-4B8C-83A1-F6EECF244321}">
                <p14:modId xmlns:p14="http://schemas.microsoft.com/office/powerpoint/2010/main" val="3790251559"/>
              </p:ext>
            </p:extLst>
          </p:nvPr>
        </p:nvGraphicFramePr>
        <p:xfrm>
          <a:off x="396875" y="1755775"/>
          <a:ext cx="8339138" cy="3868738"/>
        </p:xfrm>
        <a:graphic>
          <a:graphicData uri="http://schemas.openxmlformats.org/presentationml/2006/ole">
            <mc:AlternateContent xmlns:mc="http://schemas.openxmlformats.org/markup-compatibility/2006">
              <mc:Choice xmlns:v="urn:schemas-microsoft-com:vml" Requires="v">
                <p:oleObj spid="_x0000_s10261" name="Document" r:id="rId3" imgW="6882458" imgH="3193134" progId="Word.Document.12">
                  <p:embed/>
                </p:oleObj>
              </mc:Choice>
              <mc:Fallback>
                <p:oleObj name="Document" r:id="rId3" imgW="6882458" imgH="3193134" progId="Word.Document.12">
                  <p:embed/>
                  <p:pic>
                    <p:nvPicPr>
                      <p:cNvPr id="0" name=""/>
                      <p:cNvPicPr>
                        <a:picLocks noGrp="1" noChangeAspect="1" noChangeArrowheads="1"/>
                      </p:cNvPicPr>
                      <p:nvPr/>
                    </p:nvPicPr>
                    <p:blipFill>
                      <a:blip r:embed="rId4"/>
                      <a:srcRect/>
                      <a:stretch>
                        <a:fillRect/>
                      </a:stretch>
                    </p:blipFill>
                    <p:spPr bwMode="auto">
                      <a:xfrm>
                        <a:off x="396875" y="1755775"/>
                        <a:ext cx="8339138" cy="386873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040807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Situation </a:t>
            </a:r>
            <a:r>
              <a:rPr lang="en-US" sz="4000" dirty="0"/>
              <a:t>Specific Examples: </a:t>
            </a:r>
          </a:p>
        </p:txBody>
      </p:sp>
      <p:graphicFrame>
        <p:nvGraphicFramePr>
          <p:cNvPr id="4" name="Content Placeholder 3" descr="Contract Monitoring (for all contracts, not just vendors)&#10;(2 C.F.R. § 200.328)&#10;a. What are the specific risks?&#10;b. Preventative Controls&#10;c. Detective Controls&#10;d. Corrective Controls&#10;e. Positive outcomes&#10;"/>
          <p:cNvGraphicFramePr>
            <a:graphicFrameLocks noGrp="1" noChangeAspect="1"/>
          </p:cNvGraphicFramePr>
          <p:nvPr>
            <p:ph idx="1"/>
            <p:extLst>
              <p:ext uri="{D42A27DB-BD31-4B8C-83A1-F6EECF244321}">
                <p14:modId xmlns:p14="http://schemas.microsoft.com/office/powerpoint/2010/main" val="412933695"/>
              </p:ext>
            </p:extLst>
          </p:nvPr>
        </p:nvGraphicFramePr>
        <p:xfrm>
          <a:off x="363538" y="1795463"/>
          <a:ext cx="8339137" cy="3867150"/>
        </p:xfrm>
        <a:graphic>
          <a:graphicData uri="http://schemas.openxmlformats.org/presentationml/2006/ole">
            <mc:AlternateContent xmlns:mc="http://schemas.openxmlformats.org/markup-compatibility/2006">
              <mc:Choice xmlns:v="urn:schemas-microsoft-com:vml" Requires="v">
                <p:oleObj spid="_x0000_s11285" name="Document" r:id="rId3" imgW="6882458" imgH="3190255" progId="Word.Document.12">
                  <p:embed/>
                </p:oleObj>
              </mc:Choice>
              <mc:Fallback>
                <p:oleObj name="Document" r:id="rId3" imgW="6882458" imgH="3190255" progId="Word.Document.12">
                  <p:embed/>
                  <p:pic>
                    <p:nvPicPr>
                      <p:cNvPr id="0" name=""/>
                      <p:cNvPicPr>
                        <a:picLocks noGrp="1" noChangeAspect="1" noChangeArrowheads="1"/>
                      </p:cNvPicPr>
                      <p:nvPr/>
                    </p:nvPicPr>
                    <p:blipFill>
                      <a:blip r:embed="rId4"/>
                      <a:srcRect/>
                      <a:stretch>
                        <a:fillRect/>
                      </a:stretch>
                    </p:blipFill>
                    <p:spPr bwMode="auto">
                      <a:xfrm>
                        <a:off x="363538" y="1795463"/>
                        <a:ext cx="8339137" cy="38671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9195062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350" y="581029"/>
            <a:ext cx="7886700" cy="1207131"/>
          </a:xfrm>
        </p:spPr>
        <p:txBody>
          <a:bodyPr>
            <a:normAutofit/>
          </a:bodyPr>
          <a:lstStyle/>
          <a:p>
            <a:r>
              <a:rPr lang="en-US" sz="4000" dirty="0" smtClean="0"/>
              <a:t>Lessons From the Field</a:t>
            </a:r>
            <a:endParaRPr lang="en-US" sz="4000" dirty="0"/>
          </a:p>
        </p:txBody>
      </p:sp>
      <p:sp>
        <p:nvSpPr>
          <p:cNvPr id="3" name="Content Placeholder 2"/>
          <p:cNvSpPr>
            <a:spLocks noGrp="1"/>
          </p:cNvSpPr>
          <p:nvPr>
            <p:ph idx="1"/>
          </p:nvPr>
        </p:nvSpPr>
        <p:spPr>
          <a:xfrm>
            <a:off x="928904" y="1971041"/>
            <a:ext cx="7675345" cy="3769360"/>
          </a:xfrm>
        </p:spPr>
        <p:txBody>
          <a:bodyPr>
            <a:normAutofit fontScale="92500" lnSpcReduction="20000"/>
          </a:bodyPr>
          <a:lstStyle/>
          <a:p>
            <a:pPr lvl="0"/>
            <a:r>
              <a:rPr lang="en-US" dirty="0" smtClean="0">
                <a:solidFill>
                  <a:schemeClr val="bg1"/>
                </a:solidFill>
              </a:rPr>
              <a:t>Procedures </a:t>
            </a:r>
            <a:r>
              <a:rPr lang="en-US" dirty="0">
                <a:solidFill>
                  <a:schemeClr val="bg1"/>
                </a:solidFill>
              </a:rPr>
              <a:t>exist but are not well documented</a:t>
            </a:r>
            <a:endParaRPr lang="en-US" sz="2400" dirty="0">
              <a:solidFill>
                <a:schemeClr val="bg1"/>
              </a:solidFill>
            </a:endParaRPr>
          </a:p>
          <a:p>
            <a:pPr lvl="1"/>
            <a:r>
              <a:rPr lang="en-US" dirty="0">
                <a:solidFill>
                  <a:schemeClr val="bg1"/>
                </a:solidFill>
              </a:rPr>
              <a:t>Example: Many grantees can describe great contract monitoring processes, but those processes are not written down</a:t>
            </a:r>
            <a:endParaRPr lang="en-US" sz="2000" dirty="0">
              <a:solidFill>
                <a:schemeClr val="bg1"/>
              </a:solidFill>
            </a:endParaRPr>
          </a:p>
          <a:p>
            <a:pPr lvl="0"/>
            <a:r>
              <a:rPr lang="en-US" dirty="0">
                <a:solidFill>
                  <a:schemeClr val="bg1"/>
                </a:solidFill>
              </a:rPr>
              <a:t>Having no risk assessment or a weak risk assessment.</a:t>
            </a:r>
            <a:endParaRPr lang="en-US" sz="2400" dirty="0">
              <a:solidFill>
                <a:schemeClr val="bg1"/>
              </a:solidFill>
            </a:endParaRPr>
          </a:p>
          <a:p>
            <a:pPr lvl="1"/>
            <a:r>
              <a:rPr lang="en-US" dirty="0">
                <a:solidFill>
                  <a:schemeClr val="bg1"/>
                </a:solidFill>
              </a:rPr>
              <a:t>Example: Grantees have written contract monitoring processes, but do not have a way to demonstrate those processes work</a:t>
            </a:r>
            <a:endParaRPr lang="en-US" sz="2000" dirty="0">
              <a:solidFill>
                <a:schemeClr val="bg1"/>
              </a:solidFill>
            </a:endParaRPr>
          </a:p>
          <a:p>
            <a:pPr lvl="0"/>
            <a:r>
              <a:rPr lang="en-US" dirty="0">
                <a:solidFill>
                  <a:schemeClr val="bg1"/>
                </a:solidFill>
              </a:rPr>
              <a:t>Training is not sufficient or frequent enough for staff to remember their respective responsibilities</a:t>
            </a:r>
            <a:endParaRPr lang="en-US" sz="2400" dirty="0">
              <a:solidFill>
                <a:schemeClr val="bg1"/>
              </a:solidFill>
            </a:endParaRPr>
          </a:p>
          <a:p>
            <a:pPr lvl="1"/>
            <a:r>
              <a:rPr lang="en-US" dirty="0">
                <a:solidFill>
                  <a:schemeClr val="bg1"/>
                </a:solidFill>
              </a:rPr>
              <a:t>Example: Central office staff can articulate contract monitoring processes, but field staff are not implementing processes in line with </a:t>
            </a:r>
            <a:r>
              <a:rPr lang="en-US" dirty="0" smtClean="0">
                <a:solidFill>
                  <a:schemeClr val="bg1"/>
                </a:solidFill>
              </a:rPr>
              <a:t>requirements</a:t>
            </a:r>
            <a:endParaRPr lang="en-US" sz="2000" dirty="0">
              <a:solidFill>
                <a:schemeClr val="bg1"/>
              </a:solidFill>
            </a:endParaRPr>
          </a:p>
        </p:txBody>
      </p:sp>
    </p:spTree>
    <p:extLst>
      <p:ext uri="{BB962C8B-B14F-4D97-AF65-F5344CB8AC3E}">
        <p14:creationId xmlns:p14="http://schemas.microsoft.com/office/powerpoint/2010/main" val="24758540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Does </a:t>
            </a:r>
            <a:r>
              <a:rPr lang="en-US" sz="4000" dirty="0"/>
              <a:t>Y</a:t>
            </a:r>
            <a:r>
              <a:rPr lang="en-US" sz="4000" dirty="0" smtClean="0"/>
              <a:t>our </a:t>
            </a:r>
            <a:r>
              <a:rPr lang="en-US" sz="4000" dirty="0"/>
              <a:t>A</a:t>
            </a:r>
            <a:r>
              <a:rPr lang="en-US" sz="4000" dirty="0" smtClean="0"/>
              <a:t>gency Have </a:t>
            </a:r>
            <a:r>
              <a:rPr lang="en-US" sz="4000" dirty="0"/>
              <a:t>I</a:t>
            </a:r>
            <a:r>
              <a:rPr lang="en-US" sz="4000" dirty="0" smtClean="0"/>
              <a:t>nternal Controls For?</a:t>
            </a:r>
            <a:endParaRPr lang="en-US" sz="4000" dirty="0"/>
          </a:p>
        </p:txBody>
      </p:sp>
      <p:sp>
        <p:nvSpPr>
          <p:cNvPr id="3" name="Content Placeholder 2"/>
          <p:cNvSpPr>
            <a:spLocks noGrp="1"/>
          </p:cNvSpPr>
          <p:nvPr>
            <p:ph idx="1"/>
          </p:nvPr>
        </p:nvSpPr>
        <p:spPr/>
        <p:txBody>
          <a:bodyPr>
            <a:normAutofit lnSpcReduction="10000"/>
          </a:bodyPr>
          <a:lstStyle/>
          <a:p>
            <a:pPr lvl="0">
              <a:buFont typeface="Arial" panose="020B0604020202020204" pitchFamily="34" charset="0"/>
              <a:buChar char="•"/>
            </a:pPr>
            <a:r>
              <a:rPr lang="en-US" dirty="0">
                <a:solidFill>
                  <a:schemeClr val="bg1"/>
                </a:solidFill>
              </a:rPr>
              <a:t>Reporting</a:t>
            </a:r>
          </a:p>
          <a:p>
            <a:pPr lvl="0"/>
            <a:r>
              <a:rPr lang="en-US" dirty="0">
                <a:solidFill>
                  <a:schemeClr val="bg1"/>
                </a:solidFill>
              </a:rPr>
              <a:t>Supervision</a:t>
            </a:r>
          </a:p>
          <a:p>
            <a:pPr lvl="0"/>
            <a:r>
              <a:rPr lang="en-US" dirty="0" smtClean="0">
                <a:solidFill>
                  <a:schemeClr val="bg1"/>
                </a:solidFill>
              </a:rPr>
              <a:t>Documentation</a:t>
            </a:r>
            <a:endParaRPr lang="en-US" dirty="0">
              <a:solidFill>
                <a:schemeClr val="bg1"/>
              </a:solidFill>
            </a:endParaRPr>
          </a:p>
          <a:p>
            <a:pPr lvl="0"/>
            <a:r>
              <a:rPr lang="en-US" dirty="0">
                <a:solidFill>
                  <a:schemeClr val="bg1"/>
                </a:solidFill>
              </a:rPr>
              <a:t>Separation of duties</a:t>
            </a:r>
          </a:p>
          <a:p>
            <a:pPr lvl="0"/>
            <a:r>
              <a:rPr lang="en-US" dirty="0">
                <a:solidFill>
                  <a:schemeClr val="bg1"/>
                </a:solidFill>
              </a:rPr>
              <a:t>Safeguarding assets</a:t>
            </a:r>
          </a:p>
          <a:p>
            <a:pPr lvl="0"/>
            <a:r>
              <a:rPr lang="en-US" dirty="0">
                <a:solidFill>
                  <a:schemeClr val="bg1"/>
                </a:solidFill>
              </a:rPr>
              <a:t>Payment processes (approval/authorization)</a:t>
            </a:r>
          </a:p>
          <a:p>
            <a:pPr lvl="0"/>
            <a:r>
              <a:rPr lang="en-US" dirty="0">
                <a:solidFill>
                  <a:schemeClr val="bg1"/>
                </a:solidFill>
              </a:rPr>
              <a:t>Reconciliation</a:t>
            </a:r>
          </a:p>
          <a:p>
            <a:pPr lvl="0"/>
            <a:r>
              <a:rPr lang="en-US" dirty="0">
                <a:solidFill>
                  <a:schemeClr val="bg1"/>
                </a:solidFill>
              </a:rPr>
              <a:t>Compliance requirements (e.g., period of performance, determining allowability of costs, etc</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35827349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882" y="1673229"/>
            <a:ext cx="7886700" cy="1325559"/>
          </a:xfrm>
        </p:spPr>
        <p:txBody>
          <a:bodyPr/>
          <a:lstStyle/>
          <a:p>
            <a:r>
              <a:rPr lang="en-US" dirty="0" smtClean="0"/>
              <a:t>Questions </a:t>
            </a:r>
            <a:endParaRPr lang="en-US" dirty="0"/>
          </a:p>
        </p:txBody>
      </p:sp>
      <p:sp>
        <p:nvSpPr>
          <p:cNvPr id="5" name="Rectangle 4"/>
          <p:cNvSpPr/>
          <p:nvPr/>
        </p:nvSpPr>
        <p:spPr>
          <a:xfrm>
            <a:off x="3272590" y="3139390"/>
            <a:ext cx="2650690" cy="1311128"/>
          </a:xfrm>
          <a:prstGeom prst="rect">
            <a:avLst/>
          </a:prstGeom>
        </p:spPr>
        <p:txBody>
          <a:bodyPr wrap="square">
            <a:spAutoFit/>
            <a:scene3d>
              <a:camera prst="orthographicFront"/>
              <a:lightRig rig="threePt" dir="t"/>
            </a:scene3d>
            <a:sp3d extrusionH="57150">
              <a:bevelT w="50800" h="38100" prst="riblet"/>
            </a:sp3d>
          </a:bodyPr>
          <a:lstStyle/>
          <a:p>
            <a:pPr lvl="0" algn="ctr" defTabSz="685800">
              <a:lnSpc>
                <a:spcPct val="90000"/>
              </a:lnSpc>
              <a:buSzPct val="100000"/>
            </a:pPr>
            <a:r>
              <a:rPr lang="en-US" sz="2800" b="1" cap="all" dirty="0">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outerShdw blurRad="60007" dist="200025" dir="15000000" sy="30000" kx="-1800000" algn="bl" rotWithShape="0">
                    <a:prstClr val="black">
                      <a:alpha val="32000"/>
                    </a:prstClr>
                  </a:outerShdw>
                  <a:reflection blurRad="12700" stA="28000" endPos="45000" dist="1000" dir="5400000" sy="-100000" algn="bl" rotWithShape="0"/>
                </a:effectLst>
                <a:latin typeface="Corbel"/>
              </a:rPr>
              <a:t> </a:t>
            </a:r>
            <a:r>
              <a:rPr lang="en-US" sz="8800" b="1" cap="all" dirty="0" smtClean="0">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outerShdw blurRad="60007" dist="200025" dir="15000000" sy="30000" kx="-1800000" algn="bl" rotWithShape="0">
                    <a:prstClr val="black">
                      <a:alpha val="32000"/>
                    </a:prstClr>
                  </a:outerShdw>
                  <a:reflection blurRad="12700" stA="28000" endPos="45000" dist="1000" dir="5400000" sy="-100000" algn="bl" rotWithShape="0"/>
                </a:effectLst>
                <a:latin typeface="Corbel"/>
              </a:rPr>
              <a:t>???</a:t>
            </a:r>
            <a:endParaRPr lang="en-US" sz="8800" b="1" cap="all" dirty="0">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outerShdw blurRad="60007" dist="200025" dir="15000000" sy="30000" kx="-1800000" algn="bl" rotWithShape="0">
                  <a:prstClr val="black">
                    <a:alpha val="32000"/>
                  </a:prstClr>
                </a:outerShdw>
                <a:reflection blurRad="12700" stA="28000" endPos="45000" dist="1000" dir="5400000" sy="-100000" algn="bl" rotWithShape="0"/>
              </a:effectLst>
              <a:latin typeface="Corbel"/>
            </a:endParaRPr>
          </a:p>
        </p:txBody>
      </p:sp>
      <p:sp>
        <p:nvSpPr>
          <p:cNvPr id="3" name="Rectangle 2"/>
          <p:cNvSpPr/>
          <p:nvPr/>
        </p:nvSpPr>
        <p:spPr>
          <a:xfrm>
            <a:off x="2428240" y="4775815"/>
            <a:ext cx="4572000" cy="923330"/>
          </a:xfrm>
          <a:prstGeom prst="rect">
            <a:avLst/>
          </a:prstGeom>
        </p:spPr>
        <p:txBody>
          <a:bodyPr>
            <a:spAutoFit/>
          </a:bodyPr>
          <a:lstStyle/>
          <a:p>
            <a:pPr algn="ctr"/>
            <a:r>
              <a:rPr lang="en-US" b="1" dirty="0">
                <a:solidFill>
                  <a:schemeClr val="bg1"/>
                </a:solidFill>
              </a:rPr>
              <a:t>If you have any additional questions after the presentation, </a:t>
            </a:r>
            <a:r>
              <a:rPr lang="en-US" b="1">
                <a:solidFill>
                  <a:schemeClr val="bg1"/>
                </a:solidFill>
              </a:rPr>
              <a:t>please </a:t>
            </a:r>
            <a:r>
              <a:rPr lang="en-US" b="1" smtClean="0">
                <a:solidFill>
                  <a:schemeClr val="bg1"/>
                </a:solidFill>
              </a:rPr>
              <a:t>email </a:t>
            </a:r>
            <a:r>
              <a:rPr lang="en-US" b="1" dirty="0">
                <a:solidFill>
                  <a:schemeClr val="bg1"/>
                </a:solidFill>
              </a:rPr>
              <a:t>them to  RSAfiscal@ed.gov.</a:t>
            </a:r>
          </a:p>
        </p:txBody>
      </p:sp>
    </p:spTree>
    <p:extLst>
      <p:ext uri="{BB962C8B-B14F-4D97-AF65-F5344CB8AC3E}">
        <p14:creationId xmlns:p14="http://schemas.microsoft.com/office/powerpoint/2010/main" val="2893097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755650"/>
            <a:ext cx="7820024" cy="1838325"/>
          </a:xfrm>
        </p:spPr>
        <p:txBody>
          <a:bodyPr>
            <a:normAutofit/>
          </a:bodyPr>
          <a:lstStyle/>
          <a:p>
            <a:r>
              <a:rPr lang="en-US" sz="4000" dirty="0" smtClean="0"/>
              <a:t>Overview </a:t>
            </a:r>
            <a:r>
              <a:rPr lang="en-US" sz="2800" b="0" dirty="0" smtClean="0"/>
              <a:t>(cont.)</a:t>
            </a:r>
            <a:endParaRPr lang="en-US" sz="2800" b="0" dirty="0"/>
          </a:p>
        </p:txBody>
      </p:sp>
      <p:sp>
        <p:nvSpPr>
          <p:cNvPr id="3" name="Content Placeholder 2"/>
          <p:cNvSpPr>
            <a:spLocks noGrp="1"/>
          </p:cNvSpPr>
          <p:nvPr>
            <p:ph idx="1"/>
          </p:nvPr>
        </p:nvSpPr>
        <p:spPr>
          <a:xfrm>
            <a:off x="927099" y="2296160"/>
            <a:ext cx="7585075" cy="3769360"/>
          </a:xfrm>
        </p:spPr>
        <p:txBody>
          <a:bodyPr>
            <a:normAutofit/>
          </a:bodyPr>
          <a:lstStyle/>
          <a:p>
            <a:pPr marL="0" indent="0">
              <a:buNone/>
            </a:pPr>
            <a:r>
              <a:rPr lang="en-US" dirty="0" smtClean="0"/>
              <a:t>In receipt </a:t>
            </a:r>
            <a:r>
              <a:rPr lang="en-US" dirty="0"/>
              <a:t>of </a:t>
            </a:r>
            <a:r>
              <a:rPr lang="en-US" dirty="0" smtClean="0"/>
              <a:t>Federal </a:t>
            </a:r>
            <a:r>
              <a:rPr lang="en-US" dirty="0"/>
              <a:t>funds, grantees are required to ensure they </a:t>
            </a:r>
            <a:r>
              <a:rPr lang="en-US" dirty="0" smtClean="0"/>
              <a:t>meet all applicable </a:t>
            </a:r>
            <a:r>
              <a:rPr lang="en-US" dirty="0"/>
              <a:t>requirements. </a:t>
            </a:r>
            <a:r>
              <a:rPr lang="en-US" dirty="0" smtClean="0"/>
              <a:t>The </a:t>
            </a:r>
            <a:r>
              <a:rPr lang="en-US" dirty="0"/>
              <a:t>Uniform Guidance is one source of compliance requirements. Others include</a:t>
            </a:r>
            <a:r>
              <a:rPr lang="en-US" dirty="0" smtClean="0"/>
              <a:t>:</a:t>
            </a:r>
            <a:br>
              <a:rPr lang="en-US" dirty="0" smtClean="0"/>
            </a:br>
            <a:endParaRPr lang="en-US" sz="2400" dirty="0"/>
          </a:p>
          <a:p>
            <a:pPr lvl="1"/>
            <a:r>
              <a:rPr lang="en-US" dirty="0"/>
              <a:t>Terms and conditions of </a:t>
            </a:r>
            <a:r>
              <a:rPr lang="en-US" dirty="0" smtClean="0"/>
              <a:t>Federal </a:t>
            </a:r>
            <a:r>
              <a:rPr lang="en-US" dirty="0"/>
              <a:t>awards;</a:t>
            </a:r>
            <a:endParaRPr lang="en-US" sz="2000" dirty="0"/>
          </a:p>
          <a:p>
            <a:pPr lvl="1"/>
            <a:r>
              <a:rPr lang="en-US" dirty="0"/>
              <a:t>Federal program statute, regulations, guidance; and</a:t>
            </a:r>
            <a:endParaRPr lang="en-US" sz="2000" dirty="0"/>
          </a:p>
          <a:p>
            <a:pPr lvl="1"/>
            <a:r>
              <a:rPr lang="en-US" dirty="0"/>
              <a:t>State statutes and regulations.</a:t>
            </a:r>
            <a:endParaRPr lang="en-US" sz="2000" dirty="0"/>
          </a:p>
          <a:p>
            <a:endParaRPr lang="en-US" dirty="0"/>
          </a:p>
        </p:txBody>
      </p:sp>
    </p:spTree>
    <p:extLst>
      <p:ext uri="{BB962C8B-B14F-4D97-AF65-F5344CB8AC3E}">
        <p14:creationId xmlns:p14="http://schemas.microsoft.com/office/powerpoint/2010/main" val="684605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79" y="1153436"/>
            <a:ext cx="7886700" cy="1325559"/>
          </a:xfrm>
        </p:spPr>
        <p:txBody>
          <a:bodyPr>
            <a:normAutofit/>
          </a:bodyPr>
          <a:lstStyle/>
          <a:p>
            <a:r>
              <a:rPr lang="en-US" sz="4000" dirty="0" smtClean="0"/>
              <a:t>Overview: How </a:t>
            </a:r>
            <a:r>
              <a:rPr lang="en-US" sz="4000" dirty="0"/>
              <a:t>the Uniform Guidance is Organized</a:t>
            </a:r>
          </a:p>
        </p:txBody>
      </p:sp>
      <p:sp>
        <p:nvSpPr>
          <p:cNvPr id="3" name="Content Placeholder 2"/>
          <p:cNvSpPr>
            <a:spLocks noGrp="1"/>
          </p:cNvSpPr>
          <p:nvPr>
            <p:ph idx="1"/>
          </p:nvPr>
        </p:nvSpPr>
        <p:spPr>
          <a:xfrm>
            <a:off x="869486" y="3022600"/>
            <a:ext cx="7675345" cy="1573893"/>
          </a:xfrm>
        </p:spPr>
        <p:txBody>
          <a:bodyPr>
            <a:normAutofit/>
          </a:bodyPr>
          <a:lstStyle/>
          <a:p>
            <a:pPr marL="0" indent="0">
              <a:buNone/>
            </a:pPr>
            <a:r>
              <a:rPr lang="en-US" dirty="0"/>
              <a:t>Subparts A, </a:t>
            </a:r>
            <a:r>
              <a:rPr lang="en-US" dirty="0" smtClean="0"/>
              <a:t>B, </a:t>
            </a:r>
            <a:r>
              <a:rPr lang="en-US" dirty="0"/>
              <a:t>and C </a:t>
            </a:r>
            <a:r>
              <a:rPr lang="en-US" dirty="0" smtClean="0"/>
              <a:t>- Acronyms </a:t>
            </a:r>
            <a:r>
              <a:rPr lang="en-US" dirty="0"/>
              <a:t>and Definitions, General Provisions, and Pre-Award Requirements</a:t>
            </a:r>
          </a:p>
        </p:txBody>
      </p:sp>
    </p:spTree>
    <p:extLst>
      <p:ext uri="{BB962C8B-B14F-4D97-AF65-F5344CB8AC3E}">
        <p14:creationId xmlns:p14="http://schemas.microsoft.com/office/powerpoint/2010/main" val="1395328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707" y="481243"/>
            <a:ext cx="7886700" cy="1325559"/>
          </a:xfrm>
        </p:spPr>
        <p:txBody>
          <a:bodyPr>
            <a:normAutofit/>
          </a:bodyPr>
          <a:lstStyle/>
          <a:p>
            <a:r>
              <a:rPr lang="en-US" sz="4000" dirty="0" smtClean="0"/>
              <a:t>Overview: How the Uniform Guidance is Organized </a:t>
            </a:r>
            <a:r>
              <a:rPr lang="en-US" sz="2800" b="0" dirty="0" smtClean="0"/>
              <a:t>(cont.)</a:t>
            </a:r>
            <a:endParaRPr lang="en-US" sz="2800" b="0" dirty="0"/>
          </a:p>
        </p:txBody>
      </p:sp>
      <p:sp>
        <p:nvSpPr>
          <p:cNvPr id="3" name="Content Placeholder 2"/>
          <p:cNvSpPr>
            <a:spLocks noGrp="1"/>
          </p:cNvSpPr>
          <p:nvPr>
            <p:ph idx="1"/>
          </p:nvPr>
        </p:nvSpPr>
        <p:spPr/>
        <p:txBody>
          <a:bodyPr/>
          <a:lstStyle/>
          <a:p>
            <a:pPr marL="0" indent="0">
              <a:spcBef>
                <a:spcPts val="0"/>
              </a:spcBef>
              <a:buNone/>
            </a:pPr>
            <a:r>
              <a:rPr lang="en-US" dirty="0"/>
              <a:t>Subpart D – Post Federal Award Requirements</a:t>
            </a:r>
          </a:p>
          <a:p>
            <a:pPr marL="0" lvl="0" indent="0">
              <a:spcBef>
                <a:spcPts val="0"/>
              </a:spcBef>
              <a:buNone/>
            </a:pPr>
            <a:r>
              <a:rPr lang="en-US" dirty="0" smtClean="0">
                <a:latin typeface="Corbel" panose="020B0503020204020204" pitchFamily="34" charset="0"/>
                <a:ea typeface="Calibri"/>
                <a:cs typeface="Times New Roman"/>
              </a:rPr>
              <a:t>including:</a:t>
            </a:r>
          </a:p>
          <a:p>
            <a:pPr marL="0" lvl="0" indent="0">
              <a:spcBef>
                <a:spcPts val="0"/>
              </a:spcBef>
              <a:buNone/>
            </a:pPr>
            <a:endParaRPr lang="en-US" sz="2400" dirty="0" smtClean="0">
              <a:latin typeface="Corbel" panose="020B0503020204020204" pitchFamily="34" charset="0"/>
              <a:ea typeface="Calibri"/>
              <a:cs typeface="Times New Roman"/>
            </a:endParaRPr>
          </a:p>
          <a:p>
            <a:pPr marL="1260475" indent="-346075">
              <a:spcBef>
                <a:spcPts val="0"/>
              </a:spcBef>
            </a:pPr>
            <a:r>
              <a:rPr lang="en-US" dirty="0" smtClean="0">
                <a:latin typeface="Corbel" panose="020B0503020204020204" pitchFamily="34" charset="0"/>
                <a:ea typeface="Calibri"/>
                <a:cs typeface="Times New Roman"/>
              </a:rPr>
              <a:t>Financial Management</a:t>
            </a:r>
            <a:endParaRPr lang="en-US" sz="2400" dirty="0" smtClean="0">
              <a:latin typeface="Corbel" panose="020B0503020204020204" pitchFamily="34" charset="0"/>
              <a:ea typeface="Calibri"/>
              <a:cs typeface="Times New Roman"/>
            </a:endParaRPr>
          </a:p>
          <a:p>
            <a:pPr marL="1260475" indent="-346075">
              <a:spcBef>
                <a:spcPts val="0"/>
              </a:spcBef>
            </a:pPr>
            <a:r>
              <a:rPr lang="en-US" dirty="0" smtClean="0">
                <a:latin typeface="Corbel" panose="020B0503020204020204" pitchFamily="34" charset="0"/>
                <a:ea typeface="Calibri"/>
                <a:cs typeface="Times New Roman"/>
              </a:rPr>
              <a:t>Internal Controls</a:t>
            </a:r>
            <a:endParaRPr lang="en-US" sz="2400" dirty="0">
              <a:latin typeface="Corbel" panose="020B0503020204020204" pitchFamily="34" charset="0"/>
              <a:ea typeface="Calibri"/>
              <a:cs typeface="Times New Roman"/>
            </a:endParaRPr>
          </a:p>
          <a:p>
            <a:pPr marL="1260475" indent="-346075">
              <a:spcBef>
                <a:spcPts val="0"/>
              </a:spcBef>
            </a:pPr>
            <a:r>
              <a:rPr lang="en-US" dirty="0" smtClean="0">
                <a:latin typeface="Corbel" panose="020B0503020204020204" pitchFamily="34" charset="0"/>
                <a:ea typeface="Calibri"/>
                <a:cs typeface="Times New Roman"/>
              </a:rPr>
              <a:t>Property </a:t>
            </a:r>
            <a:r>
              <a:rPr lang="en-US" dirty="0">
                <a:latin typeface="Corbel" panose="020B0503020204020204" pitchFamily="34" charset="0"/>
                <a:ea typeface="Calibri"/>
                <a:cs typeface="Times New Roman"/>
              </a:rPr>
              <a:t>and Procurement </a:t>
            </a:r>
            <a:r>
              <a:rPr lang="en-US" dirty="0" smtClean="0">
                <a:latin typeface="Corbel" panose="020B0503020204020204" pitchFamily="34" charset="0"/>
                <a:ea typeface="Calibri"/>
                <a:cs typeface="Times New Roman"/>
              </a:rPr>
              <a:t>Standards</a:t>
            </a:r>
            <a:endParaRPr lang="en-US" sz="2400" dirty="0">
              <a:latin typeface="Corbel" panose="020B0503020204020204" pitchFamily="34" charset="0"/>
              <a:ea typeface="Calibri"/>
              <a:cs typeface="Times New Roman"/>
            </a:endParaRPr>
          </a:p>
          <a:p>
            <a:pPr marL="1260475" indent="-346075">
              <a:spcBef>
                <a:spcPts val="0"/>
              </a:spcBef>
            </a:pPr>
            <a:r>
              <a:rPr lang="en-US" dirty="0" smtClean="0">
                <a:latin typeface="Corbel" panose="020B0503020204020204" pitchFamily="34" charset="0"/>
                <a:ea typeface="Calibri"/>
                <a:cs typeface="Times New Roman"/>
              </a:rPr>
              <a:t>Program Income</a:t>
            </a:r>
            <a:endParaRPr lang="en-US" sz="2400" dirty="0">
              <a:latin typeface="Corbel" panose="020B0503020204020204" pitchFamily="34" charset="0"/>
              <a:ea typeface="Calibri"/>
              <a:cs typeface="Times New Roman"/>
            </a:endParaRPr>
          </a:p>
          <a:p>
            <a:pPr marL="1260475" indent="-346075">
              <a:spcBef>
                <a:spcPts val="0"/>
              </a:spcBef>
            </a:pPr>
            <a:r>
              <a:rPr lang="en-US" dirty="0" smtClean="0">
                <a:latin typeface="Corbel" panose="020B0503020204020204" pitchFamily="34" charset="0"/>
                <a:ea typeface="Calibri"/>
                <a:cs typeface="Times New Roman"/>
              </a:rPr>
              <a:t>Period </a:t>
            </a:r>
            <a:r>
              <a:rPr lang="en-US" dirty="0">
                <a:latin typeface="Corbel" panose="020B0503020204020204" pitchFamily="34" charset="0"/>
                <a:ea typeface="Calibri"/>
                <a:cs typeface="Times New Roman"/>
              </a:rPr>
              <a:t>of </a:t>
            </a:r>
            <a:r>
              <a:rPr lang="en-US" dirty="0" smtClean="0">
                <a:latin typeface="Corbel" panose="020B0503020204020204" pitchFamily="34" charset="0"/>
                <a:ea typeface="Calibri"/>
                <a:cs typeface="Times New Roman"/>
              </a:rPr>
              <a:t>Performance</a:t>
            </a:r>
            <a:endParaRPr lang="en-US" sz="2400" dirty="0">
              <a:latin typeface="Corbel" panose="020B0503020204020204" pitchFamily="34" charset="0"/>
              <a:ea typeface="Calibri"/>
              <a:cs typeface="Times New Roman"/>
            </a:endParaRPr>
          </a:p>
          <a:p>
            <a:pPr marL="1260475" indent="-346075">
              <a:spcBef>
                <a:spcPts val="0"/>
              </a:spcBef>
            </a:pPr>
            <a:r>
              <a:rPr lang="en-US" dirty="0" smtClean="0">
                <a:latin typeface="Corbel" panose="020B0503020204020204" pitchFamily="34" charset="0"/>
                <a:ea typeface="Calibri"/>
                <a:cs typeface="Times New Roman"/>
              </a:rPr>
              <a:t>Monitoring </a:t>
            </a:r>
            <a:r>
              <a:rPr lang="en-US" dirty="0">
                <a:latin typeface="Corbel" panose="020B0503020204020204" pitchFamily="34" charset="0"/>
                <a:ea typeface="Calibri"/>
                <a:cs typeface="Times New Roman"/>
              </a:rPr>
              <a:t>and </a:t>
            </a:r>
            <a:r>
              <a:rPr lang="en-US" dirty="0" smtClean="0">
                <a:latin typeface="Corbel" panose="020B0503020204020204" pitchFamily="34" charset="0"/>
                <a:ea typeface="Calibri"/>
                <a:cs typeface="Times New Roman"/>
              </a:rPr>
              <a:t>Reporting</a:t>
            </a:r>
            <a:endParaRPr lang="en-US" sz="2400" dirty="0">
              <a:latin typeface="Corbel" panose="020B0503020204020204" pitchFamily="34" charset="0"/>
              <a:ea typeface="Calibri"/>
              <a:cs typeface="Times New Roman"/>
            </a:endParaRPr>
          </a:p>
          <a:p>
            <a:pPr marL="1260475" indent="-346075">
              <a:spcBef>
                <a:spcPts val="0"/>
              </a:spcBef>
            </a:pPr>
            <a:r>
              <a:rPr lang="en-US" dirty="0" smtClean="0">
                <a:latin typeface="Corbel" panose="020B0503020204020204" pitchFamily="34" charset="0"/>
                <a:ea typeface="Calibri"/>
                <a:cs typeface="Times New Roman"/>
              </a:rPr>
              <a:t>Record </a:t>
            </a:r>
            <a:r>
              <a:rPr lang="en-US" dirty="0">
                <a:latin typeface="Corbel" panose="020B0503020204020204" pitchFamily="34" charset="0"/>
                <a:ea typeface="Calibri"/>
                <a:cs typeface="Times New Roman"/>
              </a:rPr>
              <a:t>Retention and </a:t>
            </a:r>
            <a:r>
              <a:rPr lang="en-US" dirty="0" smtClean="0">
                <a:latin typeface="Corbel" panose="020B0503020204020204" pitchFamily="34" charset="0"/>
                <a:ea typeface="Calibri"/>
                <a:cs typeface="Times New Roman"/>
              </a:rPr>
              <a:t>Access</a:t>
            </a:r>
            <a:endParaRPr lang="en-US" sz="2400" dirty="0">
              <a:latin typeface="Corbel" panose="020B0503020204020204" pitchFamily="34" charset="0"/>
              <a:ea typeface="Calibri"/>
              <a:cs typeface="Times New Roman"/>
            </a:endParaRPr>
          </a:p>
          <a:p>
            <a:pPr marL="1260475" indent="-346075">
              <a:spcBef>
                <a:spcPts val="0"/>
              </a:spcBef>
            </a:pPr>
            <a:r>
              <a:rPr lang="en-US" dirty="0" smtClean="0">
                <a:latin typeface="Corbel" panose="020B0503020204020204" pitchFamily="34" charset="0"/>
                <a:ea typeface="Calibri"/>
                <a:cs typeface="Times New Roman"/>
              </a:rPr>
              <a:t>Remedies </a:t>
            </a:r>
            <a:r>
              <a:rPr lang="en-US" dirty="0">
                <a:latin typeface="Corbel" panose="020B0503020204020204" pitchFamily="34" charset="0"/>
                <a:ea typeface="Calibri"/>
                <a:cs typeface="Times New Roman"/>
              </a:rPr>
              <a:t>for Noncompliance </a:t>
            </a:r>
            <a:endParaRPr lang="en-US" sz="2400" dirty="0">
              <a:latin typeface="Corbel" panose="020B0503020204020204" pitchFamily="34" charset="0"/>
              <a:ea typeface="Calibri"/>
              <a:cs typeface="Times New Roman"/>
            </a:endParaRPr>
          </a:p>
        </p:txBody>
      </p:sp>
    </p:spTree>
    <p:extLst>
      <p:ext uri="{BB962C8B-B14F-4D97-AF65-F5344CB8AC3E}">
        <p14:creationId xmlns:p14="http://schemas.microsoft.com/office/powerpoint/2010/main" val="1609376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68329"/>
            <a:ext cx="7886700" cy="1325559"/>
          </a:xfrm>
        </p:spPr>
        <p:txBody>
          <a:bodyPr>
            <a:normAutofit/>
          </a:bodyPr>
          <a:lstStyle/>
          <a:p>
            <a:r>
              <a:rPr lang="en-US" sz="4000" dirty="0"/>
              <a:t>Overview: How the Uniform Guidance is Organized </a:t>
            </a:r>
            <a:r>
              <a:rPr lang="en-US" sz="2800" b="0" dirty="0"/>
              <a:t>(cont.)</a:t>
            </a:r>
          </a:p>
        </p:txBody>
      </p:sp>
      <p:sp>
        <p:nvSpPr>
          <p:cNvPr id="3" name="Content Placeholder 2"/>
          <p:cNvSpPr>
            <a:spLocks noGrp="1"/>
          </p:cNvSpPr>
          <p:nvPr>
            <p:ph idx="1"/>
          </p:nvPr>
        </p:nvSpPr>
        <p:spPr>
          <a:xfrm>
            <a:off x="855879" y="1811111"/>
            <a:ext cx="7675345" cy="3228973"/>
          </a:xfrm>
        </p:spPr>
        <p:txBody>
          <a:bodyPr>
            <a:normAutofit/>
          </a:bodyPr>
          <a:lstStyle/>
          <a:p>
            <a:pPr marL="0" indent="0">
              <a:spcBef>
                <a:spcPts val="0"/>
              </a:spcBef>
              <a:buNone/>
            </a:pPr>
            <a:endParaRPr lang="en-US" dirty="0" smtClean="0">
              <a:latin typeface="Corbel" panose="020B0503020204020204" pitchFamily="34" charset="0"/>
              <a:ea typeface="Calibri"/>
              <a:cs typeface="Times New Roman"/>
            </a:endParaRPr>
          </a:p>
          <a:p>
            <a:pPr marL="0" indent="0">
              <a:spcBef>
                <a:spcPts val="0"/>
              </a:spcBef>
              <a:buNone/>
            </a:pPr>
            <a:r>
              <a:rPr lang="en-US" dirty="0" smtClean="0">
                <a:latin typeface="Corbel" panose="020B0503020204020204" pitchFamily="34" charset="0"/>
                <a:ea typeface="Calibri"/>
                <a:cs typeface="Times New Roman"/>
              </a:rPr>
              <a:t>Subpart </a:t>
            </a:r>
            <a:r>
              <a:rPr lang="en-US" dirty="0">
                <a:latin typeface="Corbel" panose="020B0503020204020204" pitchFamily="34" charset="0"/>
                <a:ea typeface="Calibri"/>
                <a:cs typeface="Times New Roman"/>
              </a:rPr>
              <a:t>E – Cost </a:t>
            </a:r>
            <a:r>
              <a:rPr lang="en-US" dirty="0" smtClean="0">
                <a:latin typeface="Corbel" panose="020B0503020204020204" pitchFamily="34" charset="0"/>
                <a:ea typeface="Calibri"/>
                <a:cs typeface="Times New Roman"/>
              </a:rPr>
              <a:t>Principles including:</a:t>
            </a:r>
          </a:p>
          <a:p>
            <a:pPr marL="0" lvl="0" indent="0">
              <a:spcBef>
                <a:spcPts val="0"/>
              </a:spcBef>
              <a:buNone/>
            </a:pPr>
            <a:endParaRPr lang="en-US" dirty="0">
              <a:latin typeface="Corbel" panose="020B0503020204020204" pitchFamily="34" charset="0"/>
              <a:ea typeface="Calibri"/>
              <a:cs typeface="Times New Roman"/>
            </a:endParaRPr>
          </a:p>
          <a:p>
            <a:pPr marL="1260475" indent="-346075">
              <a:spcBef>
                <a:spcPts val="0"/>
              </a:spcBef>
            </a:pPr>
            <a:r>
              <a:rPr lang="en-US" dirty="0" smtClean="0">
                <a:latin typeface="Corbel" panose="020B0503020204020204" pitchFamily="34" charset="0"/>
                <a:ea typeface="Calibri"/>
                <a:cs typeface="Times New Roman"/>
              </a:rPr>
              <a:t>Allowable</a:t>
            </a:r>
            <a:r>
              <a:rPr lang="en-US" dirty="0">
                <a:latin typeface="Corbel" panose="020B0503020204020204" pitchFamily="34" charset="0"/>
                <a:ea typeface="Calibri"/>
                <a:cs typeface="Times New Roman"/>
              </a:rPr>
              <a:t>, Reasonable, Allocable </a:t>
            </a:r>
            <a:r>
              <a:rPr lang="en-US" dirty="0" smtClean="0">
                <a:latin typeface="Corbel" panose="020B0503020204020204" pitchFamily="34" charset="0"/>
                <a:ea typeface="Calibri"/>
                <a:cs typeface="Times New Roman"/>
              </a:rPr>
              <a:t>Costs</a:t>
            </a:r>
          </a:p>
          <a:p>
            <a:pPr marL="1260475" indent="-346075">
              <a:spcBef>
                <a:spcPts val="0"/>
              </a:spcBef>
            </a:pPr>
            <a:r>
              <a:rPr lang="en-US" dirty="0" smtClean="0">
                <a:latin typeface="Corbel" panose="020B0503020204020204" pitchFamily="34" charset="0"/>
                <a:ea typeface="Calibri"/>
                <a:cs typeface="Times New Roman"/>
              </a:rPr>
              <a:t>Prior Approval</a:t>
            </a:r>
          </a:p>
          <a:p>
            <a:pPr marL="1260475" indent="-346075">
              <a:spcBef>
                <a:spcPts val="0"/>
              </a:spcBef>
            </a:pPr>
            <a:r>
              <a:rPr lang="en-US" dirty="0" smtClean="0">
                <a:latin typeface="Corbel" panose="020B0503020204020204" pitchFamily="34" charset="0"/>
                <a:ea typeface="Calibri"/>
                <a:cs typeface="Times New Roman"/>
              </a:rPr>
              <a:t>Direct </a:t>
            </a:r>
            <a:r>
              <a:rPr lang="en-US" dirty="0">
                <a:latin typeface="Corbel" panose="020B0503020204020204" pitchFamily="34" charset="0"/>
                <a:ea typeface="Calibri"/>
                <a:cs typeface="Times New Roman"/>
              </a:rPr>
              <a:t>and Indirect </a:t>
            </a:r>
            <a:r>
              <a:rPr lang="en-US" dirty="0" smtClean="0">
                <a:latin typeface="Corbel" panose="020B0503020204020204" pitchFamily="34" charset="0"/>
                <a:ea typeface="Calibri"/>
                <a:cs typeface="Times New Roman"/>
              </a:rPr>
              <a:t>Costs</a:t>
            </a:r>
          </a:p>
          <a:p>
            <a:pPr marL="1260475" indent="-346075">
              <a:spcBef>
                <a:spcPts val="0"/>
              </a:spcBef>
            </a:pPr>
            <a:r>
              <a:rPr lang="en-US" dirty="0" smtClean="0">
                <a:latin typeface="Corbel" panose="020B0503020204020204" pitchFamily="34" charset="0"/>
                <a:ea typeface="Calibri"/>
                <a:cs typeface="Times New Roman"/>
              </a:rPr>
              <a:t>General </a:t>
            </a:r>
            <a:r>
              <a:rPr lang="en-US" dirty="0">
                <a:latin typeface="Corbel" panose="020B0503020204020204" pitchFamily="34" charset="0"/>
                <a:ea typeface="Calibri"/>
                <a:cs typeface="Times New Roman"/>
              </a:rPr>
              <a:t>Provisions for Selected Items of </a:t>
            </a:r>
            <a:r>
              <a:rPr lang="en-US" dirty="0" smtClean="0">
                <a:latin typeface="Corbel" panose="020B0503020204020204" pitchFamily="34" charset="0"/>
                <a:ea typeface="Calibri"/>
                <a:cs typeface="Times New Roman"/>
              </a:rPr>
              <a:t>Cost</a:t>
            </a:r>
            <a:endParaRPr lang="en-US" dirty="0">
              <a:latin typeface="Corbel" panose="020B0503020204020204" pitchFamily="34" charset="0"/>
              <a:ea typeface="Calibri"/>
              <a:cs typeface="Times New Roman"/>
            </a:endParaRPr>
          </a:p>
        </p:txBody>
      </p:sp>
    </p:spTree>
    <p:extLst>
      <p:ext uri="{BB962C8B-B14F-4D97-AF65-F5344CB8AC3E}">
        <p14:creationId xmlns:p14="http://schemas.microsoft.com/office/powerpoint/2010/main" val="1530408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68329"/>
            <a:ext cx="7886700" cy="1325559"/>
          </a:xfrm>
        </p:spPr>
        <p:txBody>
          <a:bodyPr>
            <a:normAutofit/>
          </a:bodyPr>
          <a:lstStyle/>
          <a:p>
            <a:r>
              <a:rPr lang="en-US" sz="4000" dirty="0"/>
              <a:t>Overview: How the Uniform Guidance is Organized </a:t>
            </a:r>
            <a:r>
              <a:rPr lang="en-US" sz="2800" b="0" dirty="0"/>
              <a:t>(cont.)</a:t>
            </a:r>
          </a:p>
        </p:txBody>
      </p:sp>
      <p:sp>
        <p:nvSpPr>
          <p:cNvPr id="3" name="Content Placeholder 2"/>
          <p:cNvSpPr>
            <a:spLocks noGrp="1"/>
          </p:cNvSpPr>
          <p:nvPr>
            <p:ph idx="1"/>
          </p:nvPr>
        </p:nvSpPr>
        <p:spPr>
          <a:xfrm>
            <a:off x="855879" y="1811111"/>
            <a:ext cx="7675345" cy="3228973"/>
          </a:xfrm>
        </p:spPr>
        <p:txBody>
          <a:bodyPr>
            <a:normAutofit/>
          </a:bodyPr>
          <a:lstStyle/>
          <a:p>
            <a:pPr marL="0" indent="0">
              <a:spcBef>
                <a:spcPts val="0"/>
              </a:spcBef>
              <a:buNone/>
            </a:pPr>
            <a:endParaRPr lang="en-US" dirty="0" smtClean="0">
              <a:latin typeface="Corbel" panose="020B0503020204020204" pitchFamily="34" charset="0"/>
              <a:ea typeface="Calibri"/>
              <a:cs typeface="Times New Roman"/>
            </a:endParaRPr>
          </a:p>
          <a:p>
            <a:pPr marL="0" indent="0">
              <a:spcBef>
                <a:spcPts val="0"/>
              </a:spcBef>
              <a:buNone/>
            </a:pPr>
            <a:r>
              <a:rPr lang="en-US" dirty="0" smtClean="0">
                <a:latin typeface="Corbel" panose="020B0503020204020204" pitchFamily="34" charset="0"/>
                <a:ea typeface="Calibri"/>
                <a:cs typeface="Times New Roman"/>
              </a:rPr>
              <a:t>Subpart F </a:t>
            </a:r>
            <a:r>
              <a:rPr lang="en-US" dirty="0">
                <a:latin typeface="Corbel" panose="020B0503020204020204" pitchFamily="34" charset="0"/>
                <a:ea typeface="Calibri"/>
                <a:cs typeface="Times New Roman"/>
              </a:rPr>
              <a:t>– </a:t>
            </a:r>
            <a:r>
              <a:rPr lang="en-US" dirty="0" smtClean="0">
                <a:latin typeface="Corbel" panose="020B0503020204020204" pitchFamily="34" charset="0"/>
                <a:ea typeface="Calibri"/>
                <a:cs typeface="Times New Roman"/>
              </a:rPr>
              <a:t>Audit Requirements</a:t>
            </a:r>
          </a:p>
          <a:p>
            <a:pPr marL="0" indent="0">
              <a:spcBef>
                <a:spcPts val="0"/>
              </a:spcBef>
              <a:buNone/>
            </a:pPr>
            <a:endParaRPr lang="en-US" dirty="0" smtClean="0">
              <a:latin typeface="Corbel" panose="020B0503020204020204" pitchFamily="34" charset="0"/>
              <a:ea typeface="Calibri"/>
              <a:cs typeface="Times New Roman"/>
            </a:endParaRPr>
          </a:p>
          <a:p>
            <a:pPr marL="0" indent="0">
              <a:spcBef>
                <a:spcPts val="0"/>
              </a:spcBef>
              <a:buNone/>
            </a:pPr>
            <a:r>
              <a:rPr lang="en-US" dirty="0" smtClean="0">
                <a:latin typeface="Corbel" panose="020B0503020204020204" pitchFamily="34" charset="0"/>
                <a:ea typeface="Calibri"/>
                <a:cs typeface="Times New Roman"/>
              </a:rPr>
              <a:t>Appendices to part 200 (I through XI)</a:t>
            </a:r>
          </a:p>
          <a:p>
            <a:pPr marL="0" lvl="0" indent="0">
              <a:spcBef>
                <a:spcPts val="0"/>
              </a:spcBef>
              <a:buNone/>
            </a:pPr>
            <a:endParaRPr lang="en-US" dirty="0">
              <a:latin typeface="Corbel" panose="020B0503020204020204" pitchFamily="34" charset="0"/>
              <a:ea typeface="Calibri"/>
              <a:cs typeface="Times New Roman"/>
            </a:endParaRPr>
          </a:p>
        </p:txBody>
      </p:sp>
    </p:spTree>
    <p:extLst>
      <p:ext uri="{BB962C8B-B14F-4D97-AF65-F5344CB8AC3E}">
        <p14:creationId xmlns:p14="http://schemas.microsoft.com/office/powerpoint/2010/main" val="3793691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CSAVR Fiscal Conference PPT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BCD6327-BC51-4591-8FD6-0F2E698C9AE9}" vid="{AC2EC608-E3D2-42C5-A666-5181E44F6E0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CSAVR Fiscal Conference PPT template</Template>
  <TotalTime>0</TotalTime>
  <Words>2040</Words>
  <Application>Microsoft Office PowerPoint</Application>
  <PresentationFormat>On-screen Show (4:3)</PresentationFormat>
  <Paragraphs>218</Paragraphs>
  <Slides>44</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1" baseType="lpstr">
      <vt:lpstr>Arial</vt:lpstr>
      <vt:lpstr>Calibri</vt:lpstr>
      <vt:lpstr>Corbel</vt:lpstr>
      <vt:lpstr>Times New Roman</vt:lpstr>
      <vt:lpstr>Wingdings</vt:lpstr>
      <vt:lpstr>CSAVR Fiscal Conference PPT template</vt:lpstr>
      <vt:lpstr>Microsoft Word Document</vt:lpstr>
      <vt:lpstr>Uniform Guidance and  Internal Controls</vt:lpstr>
      <vt:lpstr>Presentation Outline</vt:lpstr>
      <vt:lpstr>Background</vt:lpstr>
      <vt:lpstr>Overview</vt:lpstr>
      <vt:lpstr>Overview (cont.)</vt:lpstr>
      <vt:lpstr>Overview: How the Uniform Guidance is Organized</vt:lpstr>
      <vt:lpstr>Overview: How the Uniform Guidance is Organized (cont.)</vt:lpstr>
      <vt:lpstr>Overview: How the Uniform Guidance is Organized (cont.)</vt:lpstr>
      <vt:lpstr>Overview: How the Uniform Guidance is Organized (cont.)</vt:lpstr>
      <vt:lpstr>Overview: State and Non-Federal Entity</vt:lpstr>
      <vt:lpstr>Understanding the Requirements</vt:lpstr>
      <vt:lpstr>Understanding the Requirements (c0nt.)</vt:lpstr>
      <vt:lpstr>§ 200.430(i) Compensation—personal services (cont.)</vt:lpstr>
      <vt:lpstr>§ 200.430(i) Compensation—personal services</vt:lpstr>
      <vt:lpstr>Understanding the Requirements (cont.)</vt:lpstr>
      <vt:lpstr>Understanding the Requirements (cont.)</vt:lpstr>
      <vt:lpstr>Understanding the Requirements (cont.)</vt:lpstr>
      <vt:lpstr>Internal Controls</vt:lpstr>
      <vt:lpstr>Internal Controls (cont.)</vt:lpstr>
      <vt:lpstr>Internal Controls (cont.)</vt:lpstr>
      <vt:lpstr>Internal Controls - Requirements</vt:lpstr>
      <vt:lpstr>Risk Management</vt:lpstr>
      <vt:lpstr>Compensating Controls</vt:lpstr>
      <vt:lpstr>Internal Controls (cont.)</vt:lpstr>
      <vt:lpstr>Internal Controls (cont.)</vt:lpstr>
      <vt:lpstr>Developing and Integrating Internal Controls</vt:lpstr>
      <vt:lpstr>Five Components of an Internal Control System:</vt:lpstr>
      <vt:lpstr>Types and Examples of  Internal Controls</vt:lpstr>
      <vt:lpstr>Examples of Internal Control Procedures</vt:lpstr>
      <vt:lpstr>Example: RSA/VR Award Internal Control Processes</vt:lpstr>
      <vt:lpstr>Example: RSA/VR Award Internal Control Processes (cont.)</vt:lpstr>
      <vt:lpstr>A Closer Look at the Internal Controls Diagram</vt:lpstr>
      <vt:lpstr>GAO Green Book for Internal Controls</vt:lpstr>
      <vt:lpstr>Agency Monitoring of Internal Controls</vt:lpstr>
      <vt:lpstr>Agency Monitoring of Internal Controls</vt:lpstr>
      <vt:lpstr>Critical Areas for Internal Control Policies</vt:lpstr>
      <vt:lpstr>Situation Specific Examples: </vt:lpstr>
      <vt:lpstr>Situation Specific Examples: </vt:lpstr>
      <vt:lpstr>Situation Specific Examples: </vt:lpstr>
      <vt:lpstr>Situation Specific Examples: </vt:lpstr>
      <vt:lpstr>Situation Specific Examples: </vt:lpstr>
      <vt:lpstr>Lessons From the Field</vt:lpstr>
      <vt:lpstr>Does Your Agency Have Internal Controls For?</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2018-07-18T20:21:00Z</dcterms:created>
  <dcterms:modified xsi:type="dcterms:W3CDTF">2019-05-23T20:33:38Z</dcterms:modified>
</cp:coreProperties>
</file>