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9" r:id="rId4"/>
    <p:sldMasterId id="2147483703" r:id="rId5"/>
    <p:sldMasterId id="2147483715" r:id="rId6"/>
    <p:sldMasterId id="2147483727" r:id="rId7"/>
    <p:sldMasterId id="2147483739" r:id="rId8"/>
    <p:sldMasterId id="2147483751" r:id="rId9"/>
  </p:sldMasterIdLst>
  <p:notesMasterIdLst>
    <p:notesMasterId r:id="rId89"/>
  </p:notesMasterIdLst>
  <p:sldIdLst>
    <p:sldId id="256" r:id="rId10"/>
    <p:sldId id="257" r:id="rId11"/>
    <p:sldId id="258" r:id="rId12"/>
    <p:sldId id="260" r:id="rId13"/>
    <p:sldId id="259"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367" r:id="rId44"/>
    <p:sldId id="374" r:id="rId45"/>
    <p:sldId id="285" r:id="rId46"/>
    <p:sldId id="368" r:id="rId47"/>
    <p:sldId id="283" r:id="rId48"/>
    <p:sldId id="369" r:id="rId49"/>
    <p:sldId id="370" r:id="rId50"/>
    <p:sldId id="371" r:id="rId51"/>
    <p:sldId id="372" r:id="rId52"/>
    <p:sldId id="373" r:id="rId53"/>
    <p:sldId id="284" r:id="rId54"/>
    <p:sldId id="286" r:id="rId55"/>
    <p:sldId id="375" r:id="rId56"/>
    <p:sldId id="288" r:id="rId57"/>
    <p:sldId id="289" r:id="rId58"/>
    <p:sldId id="290" r:id="rId59"/>
    <p:sldId id="291" r:id="rId60"/>
    <p:sldId id="292" r:id="rId61"/>
    <p:sldId id="376" r:id="rId62"/>
    <p:sldId id="294" r:id="rId63"/>
    <p:sldId id="377" r:id="rId64"/>
    <p:sldId id="378" r:id="rId65"/>
    <p:sldId id="297" r:id="rId66"/>
    <p:sldId id="298" r:id="rId67"/>
    <p:sldId id="311" r:id="rId68"/>
    <p:sldId id="312" r:id="rId69"/>
    <p:sldId id="313" r:id="rId70"/>
    <p:sldId id="314" r:id="rId71"/>
    <p:sldId id="316" r:id="rId72"/>
    <p:sldId id="318" r:id="rId73"/>
    <p:sldId id="319" r:id="rId74"/>
    <p:sldId id="320" r:id="rId75"/>
    <p:sldId id="321" r:id="rId76"/>
    <p:sldId id="299" r:id="rId77"/>
    <p:sldId id="300" r:id="rId78"/>
    <p:sldId id="301" r:id="rId79"/>
    <p:sldId id="302" r:id="rId80"/>
    <p:sldId id="303" r:id="rId81"/>
    <p:sldId id="304" r:id="rId82"/>
    <p:sldId id="305" r:id="rId83"/>
    <p:sldId id="306" r:id="rId84"/>
    <p:sldId id="307" r:id="rId85"/>
    <p:sldId id="308" r:id="rId86"/>
    <p:sldId id="309" r:id="rId87"/>
    <p:sldId id="310"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2" autoAdjust="0"/>
    <p:restoredTop sz="94070" autoAdjust="0"/>
  </p:normalViewPr>
  <p:slideViewPr>
    <p:cSldViewPr snapToGrid="0">
      <p:cViewPr>
        <p:scale>
          <a:sx n="125" d="100"/>
          <a:sy n="125" d="100"/>
        </p:scale>
        <p:origin x="228" y="-324"/>
      </p:cViewPr>
      <p:guideLst/>
    </p:cSldViewPr>
  </p:slideViewPr>
  <p:outlineViewPr>
    <p:cViewPr>
      <p:scale>
        <a:sx n="33" d="100"/>
        <a:sy n="33" d="100"/>
      </p:scale>
      <p:origin x="0" y="-125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c:v>
                </c:pt>
              </c:strCache>
            </c:strRef>
          </c:tx>
          <c:dPt>
            <c:idx val="1"/>
            <c:bubble3D val="0"/>
            <c:extLst>
              <c:ext xmlns:c16="http://schemas.microsoft.com/office/drawing/2014/chart" uri="{C3380CC4-5D6E-409C-BE32-E72D297353CC}">
                <c16:uniqueId val="{00000000-1962-4911-B6C3-2F3F4E13C95A}"/>
              </c:ext>
            </c:extLst>
          </c:dPt>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Sheet1!$A$2:$A$3</c:f>
              <c:strCache>
                <c:ptCount val="2"/>
                <c:pt idx="0">
                  <c:v>Male</c:v>
                </c:pt>
                <c:pt idx="1">
                  <c:v>Female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1-1962-4911-B6C3-2F3F4E13C95A}"/>
            </c:ext>
          </c:extLst>
        </c:ser>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95FD07-95C1-4744-BE07-3AA82A221D7F}" type="doc">
      <dgm:prSet loTypeId="urn:microsoft.com/office/officeart/2005/8/layout/radial6" loCatId="relationship" qsTypeId="urn:microsoft.com/office/officeart/2005/8/quickstyle/3d2" qsCatId="3D" csTypeId="urn:microsoft.com/office/officeart/2005/8/colors/colorful1" csCatId="colorful" phldr="1"/>
      <dgm:spPr/>
      <dgm:t>
        <a:bodyPr/>
        <a:lstStyle/>
        <a:p>
          <a:endParaRPr lang="en-US"/>
        </a:p>
      </dgm:t>
    </dgm:pt>
    <dgm:pt modelId="{02878160-7467-478B-9B79-EDB7F6A3559F}">
      <dgm:prSet phldrT="[Text]"/>
      <dgm:spPr/>
      <dgm:t>
        <a:bodyPr/>
        <a:lstStyle/>
        <a:p>
          <a:r>
            <a:rPr lang="en-US" dirty="0" smtClean="0"/>
            <a:t> VR Agency</a:t>
          </a:r>
          <a:endParaRPr lang="en-US" dirty="0"/>
        </a:p>
      </dgm:t>
    </dgm:pt>
    <dgm:pt modelId="{9B1326FB-A70E-4772-859C-B529845FD91A}" type="parTrans" cxnId="{96B8B785-40DF-40FB-86FA-30A575022E5B}">
      <dgm:prSet/>
      <dgm:spPr/>
      <dgm:t>
        <a:bodyPr/>
        <a:lstStyle/>
        <a:p>
          <a:endParaRPr lang="en-US"/>
        </a:p>
      </dgm:t>
    </dgm:pt>
    <dgm:pt modelId="{A3BA2955-4421-40AE-A398-F94D1A87A3F8}" type="sibTrans" cxnId="{96B8B785-40DF-40FB-86FA-30A575022E5B}">
      <dgm:prSet/>
      <dgm:spPr/>
      <dgm:t>
        <a:bodyPr/>
        <a:lstStyle/>
        <a:p>
          <a:endParaRPr lang="en-US"/>
        </a:p>
      </dgm:t>
    </dgm:pt>
    <dgm:pt modelId="{0FE50E65-AAB6-4B08-8095-F5DF0699F96D}">
      <dgm:prSet phldrT="[Text]"/>
      <dgm:spPr/>
      <dgm:t>
        <a:bodyPr/>
        <a:lstStyle/>
        <a:p>
          <a:r>
            <a:rPr lang="en-US" dirty="0" smtClean="0"/>
            <a:t>SF-425</a:t>
          </a:r>
          <a:endParaRPr lang="en-US" dirty="0"/>
        </a:p>
      </dgm:t>
    </dgm:pt>
    <dgm:pt modelId="{AF8001DA-7C23-480B-95DE-D63EBFA10CC7}" type="parTrans" cxnId="{E9FD831B-7534-461D-887F-39A68A5E2569}">
      <dgm:prSet/>
      <dgm:spPr/>
      <dgm:t>
        <a:bodyPr/>
        <a:lstStyle/>
        <a:p>
          <a:endParaRPr lang="en-US"/>
        </a:p>
      </dgm:t>
    </dgm:pt>
    <dgm:pt modelId="{867D9B31-ADBF-4C92-97DA-19702A68F53C}" type="sibTrans" cxnId="{E9FD831B-7534-461D-887F-39A68A5E2569}">
      <dgm:prSet/>
      <dgm:spPr/>
      <dgm:t>
        <a:bodyPr/>
        <a:lstStyle/>
        <a:p>
          <a:endParaRPr lang="en-US"/>
        </a:p>
      </dgm:t>
    </dgm:pt>
    <dgm:pt modelId="{F81F3CDB-2227-48B8-BC58-DF75C7CF8FE0}">
      <dgm:prSet phldrT="[Text]"/>
      <dgm:spPr/>
      <dgm:t>
        <a:bodyPr/>
        <a:lstStyle/>
        <a:p>
          <a:r>
            <a:rPr lang="en-US" dirty="0" smtClean="0"/>
            <a:t>State Plan</a:t>
          </a:r>
          <a:endParaRPr lang="en-US" dirty="0"/>
        </a:p>
      </dgm:t>
    </dgm:pt>
    <dgm:pt modelId="{36A00CFA-9298-4F3C-BB24-65E4022F5F9A}" type="parTrans" cxnId="{6AD0DC21-F297-422D-86BE-95A2B5F71820}">
      <dgm:prSet/>
      <dgm:spPr/>
      <dgm:t>
        <a:bodyPr/>
        <a:lstStyle/>
        <a:p>
          <a:endParaRPr lang="en-US"/>
        </a:p>
      </dgm:t>
    </dgm:pt>
    <dgm:pt modelId="{5C6DB433-141E-4BEA-AB5A-F31A788BE6D6}" type="sibTrans" cxnId="{6AD0DC21-F297-422D-86BE-95A2B5F71820}">
      <dgm:prSet/>
      <dgm:spPr/>
      <dgm:t>
        <a:bodyPr/>
        <a:lstStyle/>
        <a:p>
          <a:endParaRPr lang="en-US"/>
        </a:p>
      </dgm:t>
    </dgm:pt>
    <dgm:pt modelId="{E813FCBF-3D86-4E92-B0E6-DAA4E2215B76}">
      <dgm:prSet phldrT="[Text]"/>
      <dgm:spPr/>
      <dgm:t>
        <a:bodyPr/>
        <a:lstStyle/>
        <a:p>
          <a:r>
            <a:rPr lang="en-US" dirty="0" smtClean="0"/>
            <a:t>RSA-911</a:t>
          </a:r>
          <a:endParaRPr lang="en-US" dirty="0"/>
        </a:p>
      </dgm:t>
    </dgm:pt>
    <dgm:pt modelId="{B4092371-DAA9-41E1-AE61-3138013ACF2C}" type="parTrans" cxnId="{D50FC816-CDF3-401D-8BDC-7D44C0A1FEA7}">
      <dgm:prSet/>
      <dgm:spPr/>
      <dgm:t>
        <a:bodyPr/>
        <a:lstStyle/>
        <a:p>
          <a:endParaRPr lang="en-US"/>
        </a:p>
      </dgm:t>
    </dgm:pt>
    <dgm:pt modelId="{7BC30A74-0F91-464E-B0B9-159568FE44A5}" type="sibTrans" cxnId="{D50FC816-CDF3-401D-8BDC-7D44C0A1FEA7}">
      <dgm:prSet/>
      <dgm:spPr/>
      <dgm:t>
        <a:bodyPr/>
        <a:lstStyle/>
        <a:p>
          <a:endParaRPr lang="en-US"/>
        </a:p>
      </dgm:t>
    </dgm:pt>
    <dgm:pt modelId="{9DD2E43C-C9E4-4559-BA50-EE38241761DC}">
      <dgm:prSet phldrT="[Text]"/>
      <dgm:spPr>
        <a:solidFill>
          <a:srgbClr val="FF0000"/>
        </a:solidFill>
      </dgm:spPr>
      <dgm:t>
        <a:bodyPr/>
        <a:lstStyle/>
        <a:p>
          <a:r>
            <a:rPr lang="en-US" dirty="0" smtClean="0"/>
            <a:t>RSA-113</a:t>
          </a:r>
          <a:endParaRPr lang="en-US" dirty="0"/>
        </a:p>
      </dgm:t>
    </dgm:pt>
    <dgm:pt modelId="{5C90A550-A117-4C5C-A0AA-047175BB0AE2}" type="parTrans" cxnId="{C11130C4-73D0-4CA6-B678-D5577D4D4B9B}">
      <dgm:prSet/>
      <dgm:spPr/>
      <dgm:t>
        <a:bodyPr/>
        <a:lstStyle/>
        <a:p>
          <a:endParaRPr lang="en-US"/>
        </a:p>
      </dgm:t>
    </dgm:pt>
    <dgm:pt modelId="{D4529FD3-46B1-4EA5-BA63-10D711AF2350}" type="sibTrans" cxnId="{C11130C4-73D0-4CA6-B678-D5577D4D4B9B}">
      <dgm:prSet/>
      <dgm:spPr>
        <a:solidFill>
          <a:srgbClr val="FF0000"/>
        </a:solidFill>
      </dgm:spPr>
      <dgm:t>
        <a:bodyPr/>
        <a:lstStyle/>
        <a:p>
          <a:endParaRPr lang="en-US"/>
        </a:p>
      </dgm:t>
    </dgm:pt>
    <dgm:pt modelId="{80592BFC-2A8E-48BF-B693-4D59A2DF47A3}">
      <dgm:prSet/>
      <dgm:spPr/>
      <dgm:t>
        <a:bodyPr/>
        <a:lstStyle/>
        <a:p>
          <a:r>
            <a:rPr lang="en-US" dirty="0" smtClean="0"/>
            <a:t>RSA-2</a:t>
          </a:r>
          <a:endParaRPr lang="en-US" dirty="0"/>
        </a:p>
      </dgm:t>
    </dgm:pt>
    <dgm:pt modelId="{4222ABEB-4848-4768-BB8B-93AD0D5A2DE6}" type="parTrans" cxnId="{74173A2B-E26C-4C58-BDFE-7AF6A1E76169}">
      <dgm:prSet/>
      <dgm:spPr/>
      <dgm:t>
        <a:bodyPr/>
        <a:lstStyle/>
        <a:p>
          <a:endParaRPr lang="en-US"/>
        </a:p>
      </dgm:t>
    </dgm:pt>
    <dgm:pt modelId="{5CD404CD-C81B-4F33-81AB-F3489C676C49}" type="sibTrans" cxnId="{74173A2B-E26C-4C58-BDFE-7AF6A1E76169}">
      <dgm:prSet/>
      <dgm:spPr/>
      <dgm:t>
        <a:bodyPr/>
        <a:lstStyle/>
        <a:p>
          <a:endParaRPr lang="en-US"/>
        </a:p>
      </dgm:t>
    </dgm:pt>
    <dgm:pt modelId="{3A8A0FDC-8AF6-4EF5-898A-5C8A0DD7C62B}">
      <dgm:prSet/>
      <dgm:spPr/>
      <dgm:t>
        <a:bodyPr/>
        <a:lstStyle/>
        <a:p>
          <a:r>
            <a:rPr lang="en-US" dirty="0" smtClean="0"/>
            <a:t>Internal Reports</a:t>
          </a:r>
          <a:endParaRPr lang="en-US" dirty="0"/>
        </a:p>
      </dgm:t>
    </dgm:pt>
    <dgm:pt modelId="{D116989F-9702-4882-ABE3-0945643D6382}" type="parTrans" cxnId="{2C40BEE1-94B9-451B-B558-B57E9BC83F18}">
      <dgm:prSet/>
      <dgm:spPr/>
      <dgm:t>
        <a:bodyPr/>
        <a:lstStyle/>
        <a:p>
          <a:endParaRPr lang="en-US"/>
        </a:p>
      </dgm:t>
    </dgm:pt>
    <dgm:pt modelId="{07320CFA-A91A-493D-8C2D-DA8C3B7AA0A3}" type="sibTrans" cxnId="{2C40BEE1-94B9-451B-B558-B57E9BC83F18}">
      <dgm:prSet/>
      <dgm:spPr/>
      <dgm:t>
        <a:bodyPr/>
        <a:lstStyle/>
        <a:p>
          <a:endParaRPr lang="en-US"/>
        </a:p>
      </dgm:t>
    </dgm:pt>
    <dgm:pt modelId="{6BBD05A3-68FE-4766-AEF7-DF764E5FC30C}" type="pres">
      <dgm:prSet presAssocID="{9895FD07-95C1-4744-BE07-3AA82A221D7F}" presName="Name0" presStyleCnt="0">
        <dgm:presLayoutVars>
          <dgm:chMax val="1"/>
          <dgm:dir/>
          <dgm:animLvl val="ctr"/>
          <dgm:resizeHandles val="exact"/>
        </dgm:presLayoutVars>
      </dgm:prSet>
      <dgm:spPr/>
      <dgm:t>
        <a:bodyPr/>
        <a:lstStyle/>
        <a:p>
          <a:endParaRPr lang="en-US"/>
        </a:p>
      </dgm:t>
    </dgm:pt>
    <dgm:pt modelId="{C428156D-200F-4E96-8378-A325DC204870}" type="pres">
      <dgm:prSet presAssocID="{02878160-7467-478B-9B79-EDB7F6A3559F}" presName="centerShape" presStyleLbl="node0" presStyleIdx="0" presStyleCnt="1"/>
      <dgm:spPr/>
      <dgm:t>
        <a:bodyPr/>
        <a:lstStyle/>
        <a:p>
          <a:endParaRPr lang="en-US"/>
        </a:p>
      </dgm:t>
    </dgm:pt>
    <dgm:pt modelId="{CF05B790-B868-47A3-AA13-A643A5301725}" type="pres">
      <dgm:prSet presAssocID="{0FE50E65-AAB6-4B08-8095-F5DF0699F96D}" presName="node" presStyleLbl="node1" presStyleIdx="0" presStyleCnt="6">
        <dgm:presLayoutVars>
          <dgm:bulletEnabled val="1"/>
        </dgm:presLayoutVars>
      </dgm:prSet>
      <dgm:spPr/>
      <dgm:t>
        <a:bodyPr/>
        <a:lstStyle/>
        <a:p>
          <a:endParaRPr lang="en-US"/>
        </a:p>
      </dgm:t>
    </dgm:pt>
    <dgm:pt modelId="{3FB6A59C-034A-4907-AD10-D3E40B38CF32}" type="pres">
      <dgm:prSet presAssocID="{0FE50E65-AAB6-4B08-8095-F5DF0699F96D}" presName="dummy" presStyleCnt="0"/>
      <dgm:spPr/>
    </dgm:pt>
    <dgm:pt modelId="{E2CF865A-8A57-4A1B-AF2A-3D19AD664360}" type="pres">
      <dgm:prSet presAssocID="{867D9B31-ADBF-4C92-97DA-19702A68F53C}" presName="sibTrans" presStyleLbl="sibTrans2D1" presStyleIdx="0" presStyleCnt="6"/>
      <dgm:spPr/>
      <dgm:t>
        <a:bodyPr/>
        <a:lstStyle/>
        <a:p>
          <a:endParaRPr lang="en-US"/>
        </a:p>
      </dgm:t>
    </dgm:pt>
    <dgm:pt modelId="{99C9CE37-A9C5-47E7-BFC6-5D1527334492}" type="pres">
      <dgm:prSet presAssocID="{3A8A0FDC-8AF6-4EF5-898A-5C8A0DD7C62B}" presName="node" presStyleLbl="node1" presStyleIdx="1" presStyleCnt="6">
        <dgm:presLayoutVars>
          <dgm:bulletEnabled val="1"/>
        </dgm:presLayoutVars>
      </dgm:prSet>
      <dgm:spPr/>
      <dgm:t>
        <a:bodyPr/>
        <a:lstStyle/>
        <a:p>
          <a:endParaRPr lang="en-US"/>
        </a:p>
      </dgm:t>
    </dgm:pt>
    <dgm:pt modelId="{350A8AB3-38E4-414C-A77D-5AEB76E7DAA6}" type="pres">
      <dgm:prSet presAssocID="{3A8A0FDC-8AF6-4EF5-898A-5C8A0DD7C62B}" presName="dummy" presStyleCnt="0"/>
      <dgm:spPr/>
    </dgm:pt>
    <dgm:pt modelId="{35DF2636-7F8D-4769-92A2-E8878510BBD0}" type="pres">
      <dgm:prSet presAssocID="{07320CFA-A91A-493D-8C2D-DA8C3B7AA0A3}" presName="sibTrans" presStyleLbl="sibTrans2D1" presStyleIdx="1" presStyleCnt="6"/>
      <dgm:spPr/>
      <dgm:t>
        <a:bodyPr/>
        <a:lstStyle/>
        <a:p>
          <a:endParaRPr lang="en-US"/>
        </a:p>
      </dgm:t>
    </dgm:pt>
    <dgm:pt modelId="{FB3F4E46-0238-4CB9-8796-63E6FD71A523}" type="pres">
      <dgm:prSet presAssocID="{80592BFC-2A8E-48BF-B693-4D59A2DF47A3}" presName="node" presStyleLbl="node1" presStyleIdx="2" presStyleCnt="6">
        <dgm:presLayoutVars>
          <dgm:bulletEnabled val="1"/>
        </dgm:presLayoutVars>
      </dgm:prSet>
      <dgm:spPr/>
      <dgm:t>
        <a:bodyPr/>
        <a:lstStyle/>
        <a:p>
          <a:endParaRPr lang="en-US"/>
        </a:p>
      </dgm:t>
    </dgm:pt>
    <dgm:pt modelId="{F39F3AA3-969B-4C81-AEAD-36F7A37D1256}" type="pres">
      <dgm:prSet presAssocID="{80592BFC-2A8E-48BF-B693-4D59A2DF47A3}" presName="dummy" presStyleCnt="0"/>
      <dgm:spPr/>
    </dgm:pt>
    <dgm:pt modelId="{6DF1193E-A9C2-4A7C-AB6A-812185308BEF}" type="pres">
      <dgm:prSet presAssocID="{5CD404CD-C81B-4F33-81AB-F3489C676C49}" presName="sibTrans" presStyleLbl="sibTrans2D1" presStyleIdx="2" presStyleCnt="6"/>
      <dgm:spPr/>
      <dgm:t>
        <a:bodyPr/>
        <a:lstStyle/>
        <a:p>
          <a:endParaRPr lang="en-US"/>
        </a:p>
      </dgm:t>
    </dgm:pt>
    <dgm:pt modelId="{AC77D0EC-3F53-4727-AC1A-7A69D255E635}" type="pres">
      <dgm:prSet presAssocID="{F81F3CDB-2227-48B8-BC58-DF75C7CF8FE0}" presName="node" presStyleLbl="node1" presStyleIdx="3" presStyleCnt="6">
        <dgm:presLayoutVars>
          <dgm:bulletEnabled val="1"/>
        </dgm:presLayoutVars>
      </dgm:prSet>
      <dgm:spPr/>
      <dgm:t>
        <a:bodyPr/>
        <a:lstStyle/>
        <a:p>
          <a:endParaRPr lang="en-US"/>
        </a:p>
      </dgm:t>
    </dgm:pt>
    <dgm:pt modelId="{134F6AB3-A214-43C2-8C87-BAF79156BFDB}" type="pres">
      <dgm:prSet presAssocID="{F81F3CDB-2227-48B8-BC58-DF75C7CF8FE0}" presName="dummy" presStyleCnt="0"/>
      <dgm:spPr/>
    </dgm:pt>
    <dgm:pt modelId="{F0FF7D18-66C4-4969-9658-3ED823F53CA8}" type="pres">
      <dgm:prSet presAssocID="{5C6DB433-141E-4BEA-AB5A-F31A788BE6D6}" presName="sibTrans" presStyleLbl="sibTrans2D1" presStyleIdx="3" presStyleCnt="6"/>
      <dgm:spPr/>
      <dgm:t>
        <a:bodyPr/>
        <a:lstStyle/>
        <a:p>
          <a:endParaRPr lang="en-US"/>
        </a:p>
      </dgm:t>
    </dgm:pt>
    <dgm:pt modelId="{C5F63D8B-2F35-4DDB-A187-41F137906725}" type="pres">
      <dgm:prSet presAssocID="{E813FCBF-3D86-4E92-B0E6-DAA4E2215B76}" presName="node" presStyleLbl="node1" presStyleIdx="4" presStyleCnt="6">
        <dgm:presLayoutVars>
          <dgm:bulletEnabled val="1"/>
        </dgm:presLayoutVars>
      </dgm:prSet>
      <dgm:spPr/>
      <dgm:t>
        <a:bodyPr/>
        <a:lstStyle/>
        <a:p>
          <a:endParaRPr lang="en-US"/>
        </a:p>
      </dgm:t>
    </dgm:pt>
    <dgm:pt modelId="{176FDEF5-9F06-462A-B78E-30B88993BA29}" type="pres">
      <dgm:prSet presAssocID="{E813FCBF-3D86-4E92-B0E6-DAA4E2215B76}" presName="dummy" presStyleCnt="0"/>
      <dgm:spPr/>
    </dgm:pt>
    <dgm:pt modelId="{0B9A930C-7C85-43AB-8A3E-3645D9B76DA7}" type="pres">
      <dgm:prSet presAssocID="{7BC30A74-0F91-464E-B0B9-159568FE44A5}" presName="sibTrans" presStyleLbl="sibTrans2D1" presStyleIdx="4" presStyleCnt="6"/>
      <dgm:spPr/>
      <dgm:t>
        <a:bodyPr/>
        <a:lstStyle/>
        <a:p>
          <a:endParaRPr lang="en-US"/>
        </a:p>
      </dgm:t>
    </dgm:pt>
    <dgm:pt modelId="{5C81B3F6-FAC9-4A3F-8D5E-B63D88F54EA5}" type="pres">
      <dgm:prSet presAssocID="{9DD2E43C-C9E4-4559-BA50-EE38241761DC}" presName="node" presStyleLbl="node1" presStyleIdx="5" presStyleCnt="6">
        <dgm:presLayoutVars>
          <dgm:bulletEnabled val="1"/>
        </dgm:presLayoutVars>
      </dgm:prSet>
      <dgm:spPr/>
      <dgm:t>
        <a:bodyPr/>
        <a:lstStyle/>
        <a:p>
          <a:endParaRPr lang="en-US"/>
        </a:p>
      </dgm:t>
    </dgm:pt>
    <dgm:pt modelId="{C17BF932-FE79-4538-BF0C-6788F00E72DD}" type="pres">
      <dgm:prSet presAssocID="{9DD2E43C-C9E4-4559-BA50-EE38241761DC}" presName="dummy" presStyleCnt="0"/>
      <dgm:spPr/>
    </dgm:pt>
    <dgm:pt modelId="{FE065681-929B-478E-86E0-5B31B06EBB30}" type="pres">
      <dgm:prSet presAssocID="{D4529FD3-46B1-4EA5-BA63-10D711AF2350}" presName="sibTrans" presStyleLbl="sibTrans2D1" presStyleIdx="5" presStyleCnt="6" custLinFactNeighborX="-394" custLinFactNeighborY="-1577"/>
      <dgm:spPr/>
      <dgm:t>
        <a:bodyPr/>
        <a:lstStyle/>
        <a:p>
          <a:endParaRPr lang="en-US"/>
        </a:p>
      </dgm:t>
    </dgm:pt>
  </dgm:ptLst>
  <dgm:cxnLst>
    <dgm:cxn modelId="{E9FD831B-7534-461D-887F-39A68A5E2569}" srcId="{02878160-7467-478B-9B79-EDB7F6A3559F}" destId="{0FE50E65-AAB6-4B08-8095-F5DF0699F96D}" srcOrd="0" destOrd="0" parTransId="{AF8001DA-7C23-480B-95DE-D63EBFA10CC7}" sibTransId="{867D9B31-ADBF-4C92-97DA-19702A68F53C}"/>
    <dgm:cxn modelId="{9C974DA7-4D24-4E17-8755-E8D40BE7D341}" type="presOf" srcId="{80592BFC-2A8E-48BF-B693-4D59A2DF47A3}" destId="{FB3F4E46-0238-4CB9-8796-63E6FD71A523}" srcOrd="0" destOrd="0" presId="urn:microsoft.com/office/officeart/2005/8/layout/radial6"/>
    <dgm:cxn modelId="{90230A35-6D7B-428C-8E9B-3C34986FC5CE}" type="presOf" srcId="{07320CFA-A91A-493D-8C2D-DA8C3B7AA0A3}" destId="{35DF2636-7F8D-4769-92A2-E8878510BBD0}" srcOrd="0" destOrd="0" presId="urn:microsoft.com/office/officeart/2005/8/layout/radial6"/>
    <dgm:cxn modelId="{6AD0DC21-F297-422D-86BE-95A2B5F71820}" srcId="{02878160-7467-478B-9B79-EDB7F6A3559F}" destId="{F81F3CDB-2227-48B8-BC58-DF75C7CF8FE0}" srcOrd="3" destOrd="0" parTransId="{36A00CFA-9298-4F3C-BB24-65E4022F5F9A}" sibTransId="{5C6DB433-141E-4BEA-AB5A-F31A788BE6D6}"/>
    <dgm:cxn modelId="{8C02974F-AF0A-4DAB-9B4F-F36D297EF458}" type="presOf" srcId="{867D9B31-ADBF-4C92-97DA-19702A68F53C}" destId="{E2CF865A-8A57-4A1B-AF2A-3D19AD664360}" srcOrd="0" destOrd="0" presId="urn:microsoft.com/office/officeart/2005/8/layout/radial6"/>
    <dgm:cxn modelId="{4C633E64-ECAC-47CB-9CA5-EE3FFD41BF76}" type="presOf" srcId="{9895FD07-95C1-4744-BE07-3AA82A221D7F}" destId="{6BBD05A3-68FE-4766-AEF7-DF764E5FC30C}" srcOrd="0" destOrd="0" presId="urn:microsoft.com/office/officeart/2005/8/layout/radial6"/>
    <dgm:cxn modelId="{96B8B785-40DF-40FB-86FA-30A575022E5B}" srcId="{9895FD07-95C1-4744-BE07-3AA82A221D7F}" destId="{02878160-7467-478B-9B79-EDB7F6A3559F}" srcOrd="0" destOrd="0" parTransId="{9B1326FB-A70E-4772-859C-B529845FD91A}" sibTransId="{A3BA2955-4421-40AE-A398-F94D1A87A3F8}"/>
    <dgm:cxn modelId="{75E39224-0497-462A-A46F-C4C2D920F1F3}" type="presOf" srcId="{3A8A0FDC-8AF6-4EF5-898A-5C8A0DD7C62B}" destId="{99C9CE37-A9C5-47E7-BFC6-5D1527334492}" srcOrd="0" destOrd="0" presId="urn:microsoft.com/office/officeart/2005/8/layout/radial6"/>
    <dgm:cxn modelId="{7FD3CCBC-B80A-4C79-98A7-E984753614C8}" type="presOf" srcId="{7BC30A74-0F91-464E-B0B9-159568FE44A5}" destId="{0B9A930C-7C85-43AB-8A3E-3645D9B76DA7}" srcOrd="0" destOrd="0" presId="urn:microsoft.com/office/officeart/2005/8/layout/radial6"/>
    <dgm:cxn modelId="{74173A2B-E26C-4C58-BDFE-7AF6A1E76169}" srcId="{02878160-7467-478B-9B79-EDB7F6A3559F}" destId="{80592BFC-2A8E-48BF-B693-4D59A2DF47A3}" srcOrd="2" destOrd="0" parTransId="{4222ABEB-4848-4768-BB8B-93AD0D5A2DE6}" sibTransId="{5CD404CD-C81B-4F33-81AB-F3489C676C49}"/>
    <dgm:cxn modelId="{2C40BEE1-94B9-451B-B558-B57E9BC83F18}" srcId="{02878160-7467-478B-9B79-EDB7F6A3559F}" destId="{3A8A0FDC-8AF6-4EF5-898A-5C8A0DD7C62B}" srcOrd="1" destOrd="0" parTransId="{D116989F-9702-4882-ABE3-0945643D6382}" sibTransId="{07320CFA-A91A-493D-8C2D-DA8C3B7AA0A3}"/>
    <dgm:cxn modelId="{3070379E-4D5A-40EA-9CEC-261EB82AC134}" type="presOf" srcId="{0FE50E65-AAB6-4B08-8095-F5DF0699F96D}" destId="{CF05B790-B868-47A3-AA13-A643A5301725}" srcOrd="0" destOrd="0" presId="urn:microsoft.com/office/officeart/2005/8/layout/radial6"/>
    <dgm:cxn modelId="{D50FC816-CDF3-401D-8BDC-7D44C0A1FEA7}" srcId="{02878160-7467-478B-9B79-EDB7F6A3559F}" destId="{E813FCBF-3D86-4E92-B0E6-DAA4E2215B76}" srcOrd="4" destOrd="0" parTransId="{B4092371-DAA9-41E1-AE61-3138013ACF2C}" sibTransId="{7BC30A74-0F91-464E-B0B9-159568FE44A5}"/>
    <dgm:cxn modelId="{1A8F1D91-ED3F-400B-96BC-34BE39F8142C}" type="presOf" srcId="{5CD404CD-C81B-4F33-81AB-F3489C676C49}" destId="{6DF1193E-A9C2-4A7C-AB6A-812185308BEF}" srcOrd="0" destOrd="0" presId="urn:microsoft.com/office/officeart/2005/8/layout/radial6"/>
    <dgm:cxn modelId="{3DFC0D98-6667-44CB-A875-828F344AFD36}" type="presOf" srcId="{E813FCBF-3D86-4E92-B0E6-DAA4E2215B76}" destId="{C5F63D8B-2F35-4DDB-A187-41F137906725}" srcOrd="0" destOrd="0" presId="urn:microsoft.com/office/officeart/2005/8/layout/radial6"/>
    <dgm:cxn modelId="{C11130C4-73D0-4CA6-B678-D5577D4D4B9B}" srcId="{02878160-7467-478B-9B79-EDB7F6A3559F}" destId="{9DD2E43C-C9E4-4559-BA50-EE38241761DC}" srcOrd="5" destOrd="0" parTransId="{5C90A550-A117-4C5C-A0AA-047175BB0AE2}" sibTransId="{D4529FD3-46B1-4EA5-BA63-10D711AF2350}"/>
    <dgm:cxn modelId="{ABEE9197-CA50-4131-AA08-46AB0258872C}" type="presOf" srcId="{02878160-7467-478B-9B79-EDB7F6A3559F}" destId="{C428156D-200F-4E96-8378-A325DC204870}" srcOrd="0" destOrd="0" presId="urn:microsoft.com/office/officeart/2005/8/layout/radial6"/>
    <dgm:cxn modelId="{4B5D258E-EE7A-4B96-A0FC-9DB3F9B260EF}" type="presOf" srcId="{9DD2E43C-C9E4-4559-BA50-EE38241761DC}" destId="{5C81B3F6-FAC9-4A3F-8D5E-B63D88F54EA5}" srcOrd="0" destOrd="0" presId="urn:microsoft.com/office/officeart/2005/8/layout/radial6"/>
    <dgm:cxn modelId="{37F72187-56FA-49A0-832D-0865F50EA3F1}" type="presOf" srcId="{5C6DB433-141E-4BEA-AB5A-F31A788BE6D6}" destId="{F0FF7D18-66C4-4969-9658-3ED823F53CA8}" srcOrd="0" destOrd="0" presId="urn:microsoft.com/office/officeart/2005/8/layout/radial6"/>
    <dgm:cxn modelId="{6AE83790-5896-4793-B234-4FBBA16F42AD}" type="presOf" srcId="{F81F3CDB-2227-48B8-BC58-DF75C7CF8FE0}" destId="{AC77D0EC-3F53-4727-AC1A-7A69D255E635}" srcOrd="0" destOrd="0" presId="urn:microsoft.com/office/officeart/2005/8/layout/radial6"/>
    <dgm:cxn modelId="{8E0B668B-B91F-4569-95E6-341C603075B6}" type="presOf" srcId="{D4529FD3-46B1-4EA5-BA63-10D711AF2350}" destId="{FE065681-929B-478E-86E0-5B31B06EBB30}" srcOrd="0" destOrd="0" presId="urn:microsoft.com/office/officeart/2005/8/layout/radial6"/>
    <dgm:cxn modelId="{C0EC1EE7-19AC-450E-A921-33E0BB4B0667}" type="presParOf" srcId="{6BBD05A3-68FE-4766-AEF7-DF764E5FC30C}" destId="{C428156D-200F-4E96-8378-A325DC204870}" srcOrd="0" destOrd="0" presId="urn:microsoft.com/office/officeart/2005/8/layout/radial6"/>
    <dgm:cxn modelId="{6C3E5ADA-4283-46CC-82F4-6FEFF86ED0AA}" type="presParOf" srcId="{6BBD05A3-68FE-4766-AEF7-DF764E5FC30C}" destId="{CF05B790-B868-47A3-AA13-A643A5301725}" srcOrd="1" destOrd="0" presId="urn:microsoft.com/office/officeart/2005/8/layout/radial6"/>
    <dgm:cxn modelId="{30F0DB3E-575A-4648-9FC6-53E178CAB6F8}" type="presParOf" srcId="{6BBD05A3-68FE-4766-AEF7-DF764E5FC30C}" destId="{3FB6A59C-034A-4907-AD10-D3E40B38CF32}" srcOrd="2" destOrd="0" presId="urn:microsoft.com/office/officeart/2005/8/layout/radial6"/>
    <dgm:cxn modelId="{AE0B1366-54C4-4218-8853-AEFEB3B369D7}" type="presParOf" srcId="{6BBD05A3-68FE-4766-AEF7-DF764E5FC30C}" destId="{E2CF865A-8A57-4A1B-AF2A-3D19AD664360}" srcOrd="3" destOrd="0" presId="urn:microsoft.com/office/officeart/2005/8/layout/radial6"/>
    <dgm:cxn modelId="{01A6914B-D97E-46A9-8482-5397B6869ABD}" type="presParOf" srcId="{6BBD05A3-68FE-4766-AEF7-DF764E5FC30C}" destId="{99C9CE37-A9C5-47E7-BFC6-5D1527334492}" srcOrd="4" destOrd="0" presId="urn:microsoft.com/office/officeart/2005/8/layout/radial6"/>
    <dgm:cxn modelId="{230D170D-87C1-4229-8823-D9FEC6C846B7}" type="presParOf" srcId="{6BBD05A3-68FE-4766-AEF7-DF764E5FC30C}" destId="{350A8AB3-38E4-414C-A77D-5AEB76E7DAA6}" srcOrd="5" destOrd="0" presId="urn:microsoft.com/office/officeart/2005/8/layout/radial6"/>
    <dgm:cxn modelId="{D462CE82-4788-4A67-BD31-96BE56F11B04}" type="presParOf" srcId="{6BBD05A3-68FE-4766-AEF7-DF764E5FC30C}" destId="{35DF2636-7F8D-4769-92A2-E8878510BBD0}" srcOrd="6" destOrd="0" presId="urn:microsoft.com/office/officeart/2005/8/layout/radial6"/>
    <dgm:cxn modelId="{28FABB1D-F458-4D27-ADF1-43B2B1E32C0C}" type="presParOf" srcId="{6BBD05A3-68FE-4766-AEF7-DF764E5FC30C}" destId="{FB3F4E46-0238-4CB9-8796-63E6FD71A523}" srcOrd="7" destOrd="0" presId="urn:microsoft.com/office/officeart/2005/8/layout/radial6"/>
    <dgm:cxn modelId="{37BFF2CE-647D-4A9D-8463-0338CA98E5A0}" type="presParOf" srcId="{6BBD05A3-68FE-4766-AEF7-DF764E5FC30C}" destId="{F39F3AA3-969B-4C81-AEAD-36F7A37D1256}" srcOrd="8" destOrd="0" presId="urn:microsoft.com/office/officeart/2005/8/layout/radial6"/>
    <dgm:cxn modelId="{9CF62B39-73DD-4925-AC65-A85305695A31}" type="presParOf" srcId="{6BBD05A3-68FE-4766-AEF7-DF764E5FC30C}" destId="{6DF1193E-A9C2-4A7C-AB6A-812185308BEF}" srcOrd="9" destOrd="0" presId="urn:microsoft.com/office/officeart/2005/8/layout/radial6"/>
    <dgm:cxn modelId="{873EE915-8786-4C78-8909-86D5A650EC31}" type="presParOf" srcId="{6BBD05A3-68FE-4766-AEF7-DF764E5FC30C}" destId="{AC77D0EC-3F53-4727-AC1A-7A69D255E635}" srcOrd="10" destOrd="0" presId="urn:microsoft.com/office/officeart/2005/8/layout/radial6"/>
    <dgm:cxn modelId="{69B8152C-122B-412E-92B8-6FEC5299AD7C}" type="presParOf" srcId="{6BBD05A3-68FE-4766-AEF7-DF764E5FC30C}" destId="{134F6AB3-A214-43C2-8C87-BAF79156BFDB}" srcOrd="11" destOrd="0" presId="urn:microsoft.com/office/officeart/2005/8/layout/radial6"/>
    <dgm:cxn modelId="{33DAC182-CBC1-4760-AB25-094DE239FFAC}" type="presParOf" srcId="{6BBD05A3-68FE-4766-AEF7-DF764E5FC30C}" destId="{F0FF7D18-66C4-4969-9658-3ED823F53CA8}" srcOrd="12" destOrd="0" presId="urn:microsoft.com/office/officeart/2005/8/layout/radial6"/>
    <dgm:cxn modelId="{FBAFB55C-8E3C-4F1E-BABF-C5663F3EC0A2}" type="presParOf" srcId="{6BBD05A3-68FE-4766-AEF7-DF764E5FC30C}" destId="{C5F63D8B-2F35-4DDB-A187-41F137906725}" srcOrd="13" destOrd="0" presId="urn:microsoft.com/office/officeart/2005/8/layout/radial6"/>
    <dgm:cxn modelId="{7F8D7511-A7C1-4D34-88D5-6469BC58713A}" type="presParOf" srcId="{6BBD05A3-68FE-4766-AEF7-DF764E5FC30C}" destId="{176FDEF5-9F06-462A-B78E-30B88993BA29}" srcOrd="14" destOrd="0" presId="urn:microsoft.com/office/officeart/2005/8/layout/radial6"/>
    <dgm:cxn modelId="{DCE323F6-2766-4B49-BEEF-6669610E7DDB}" type="presParOf" srcId="{6BBD05A3-68FE-4766-AEF7-DF764E5FC30C}" destId="{0B9A930C-7C85-43AB-8A3E-3645D9B76DA7}" srcOrd="15" destOrd="0" presId="urn:microsoft.com/office/officeart/2005/8/layout/radial6"/>
    <dgm:cxn modelId="{E61303AF-6493-4CF2-BF5A-CAAD6A5FF204}" type="presParOf" srcId="{6BBD05A3-68FE-4766-AEF7-DF764E5FC30C}" destId="{5C81B3F6-FAC9-4A3F-8D5E-B63D88F54EA5}" srcOrd="16" destOrd="0" presId="urn:microsoft.com/office/officeart/2005/8/layout/radial6"/>
    <dgm:cxn modelId="{7EBD04CF-E397-47F1-A2EF-1AADB912C7C9}" type="presParOf" srcId="{6BBD05A3-68FE-4766-AEF7-DF764E5FC30C}" destId="{C17BF932-FE79-4538-BF0C-6788F00E72DD}" srcOrd="17" destOrd="0" presId="urn:microsoft.com/office/officeart/2005/8/layout/radial6"/>
    <dgm:cxn modelId="{665C9AE3-0EF8-4718-9696-FA6ED20A3B3D}" type="presParOf" srcId="{6BBD05A3-68FE-4766-AEF7-DF764E5FC30C}" destId="{FE065681-929B-478E-86E0-5B31B06EBB30}"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E316E-E565-4AFE-88DB-69E34953E69E}" type="doc">
      <dgm:prSet loTypeId="urn:microsoft.com/office/officeart/2005/8/layout/funnel1" loCatId="relationship" qsTypeId="urn:microsoft.com/office/officeart/2005/8/quickstyle/3d2" qsCatId="3D" csTypeId="urn:microsoft.com/office/officeart/2005/8/colors/colorful4" csCatId="colorful" phldr="1"/>
      <dgm:spPr/>
      <dgm:t>
        <a:bodyPr/>
        <a:lstStyle/>
        <a:p>
          <a:endParaRPr lang="en-US"/>
        </a:p>
      </dgm:t>
    </dgm:pt>
    <dgm:pt modelId="{80B8FA88-2155-4924-AA78-0151A664F881}">
      <dgm:prSet phldrT="[Text]"/>
      <dgm:spPr/>
      <dgm:t>
        <a:bodyPr/>
        <a:lstStyle/>
        <a:p>
          <a:r>
            <a:rPr lang="en-US" dirty="0" smtClean="0"/>
            <a:t>Internal Controls</a:t>
          </a:r>
          <a:endParaRPr lang="en-US" dirty="0"/>
        </a:p>
      </dgm:t>
    </dgm:pt>
    <dgm:pt modelId="{B0470086-5F4D-462A-83E8-E4F93A6B3B8D}" type="parTrans" cxnId="{E1E1FC37-2D59-477D-B7F3-3F3B5EF2D1CC}">
      <dgm:prSet/>
      <dgm:spPr/>
      <dgm:t>
        <a:bodyPr/>
        <a:lstStyle/>
        <a:p>
          <a:endParaRPr lang="en-US"/>
        </a:p>
      </dgm:t>
    </dgm:pt>
    <dgm:pt modelId="{C8E05D70-8A02-48E5-B681-B8DB49EB0AA4}" type="sibTrans" cxnId="{E1E1FC37-2D59-477D-B7F3-3F3B5EF2D1CC}">
      <dgm:prSet/>
      <dgm:spPr/>
      <dgm:t>
        <a:bodyPr/>
        <a:lstStyle/>
        <a:p>
          <a:endParaRPr lang="en-US"/>
        </a:p>
      </dgm:t>
    </dgm:pt>
    <dgm:pt modelId="{E93C448D-B10C-4BD3-AF34-3C6FE7E1FCB0}">
      <dgm:prSet phldrT="[Text]"/>
      <dgm:spPr>
        <a:solidFill>
          <a:schemeClr val="accent2"/>
        </a:solidFill>
      </dgm:spPr>
      <dgm:t>
        <a:bodyPr/>
        <a:lstStyle/>
        <a:p>
          <a:r>
            <a:rPr lang="en-US" dirty="0" smtClean="0"/>
            <a:t>Training &amp; Assessment</a:t>
          </a:r>
          <a:endParaRPr lang="en-US" dirty="0"/>
        </a:p>
      </dgm:t>
    </dgm:pt>
    <dgm:pt modelId="{88933E80-0900-42AA-A530-A9161BA619E5}" type="parTrans" cxnId="{9E152C26-C72F-4EB1-846B-DF60B53144E0}">
      <dgm:prSet/>
      <dgm:spPr/>
      <dgm:t>
        <a:bodyPr/>
        <a:lstStyle/>
        <a:p>
          <a:endParaRPr lang="en-US"/>
        </a:p>
      </dgm:t>
    </dgm:pt>
    <dgm:pt modelId="{A8EB8C2E-81D9-49EA-98C6-8AF0AAFBC567}" type="sibTrans" cxnId="{9E152C26-C72F-4EB1-846B-DF60B53144E0}">
      <dgm:prSet/>
      <dgm:spPr/>
      <dgm:t>
        <a:bodyPr/>
        <a:lstStyle/>
        <a:p>
          <a:endParaRPr lang="en-US"/>
        </a:p>
      </dgm:t>
    </dgm:pt>
    <dgm:pt modelId="{A3C3ECA2-A89B-476D-ACF5-AF8A7E0DDC04}">
      <dgm:prSet phldrT="[Text]"/>
      <dgm:spPr>
        <a:solidFill>
          <a:schemeClr val="accent6"/>
        </a:solidFill>
      </dgm:spPr>
      <dgm:t>
        <a:bodyPr/>
        <a:lstStyle/>
        <a:p>
          <a:r>
            <a:rPr lang="en-US" dirty="0" smtClean="0"/>
            <a:t>Policies &amp; Procedures</a:t>
          </a:r>
          <a:endParaRPr lang="en-US" dirty="0"/>
        </a:p>
      </dgm:t>
    </dgm:pt>
    <dgm:pt modelId="{910178F3-CEBD-430A-A64B-EF2E5E4249FF}" type="parTrans" cxnId="{FA65B9A4-5A40-4C03-B61B-65C48B368366}">
      <dgm:prSet/>
      <dgm:spPr/>
      <dgm:t>
        <a:bodyPr/>
        <a:lstStyle/>
        <a:p>
          <a:endParaRPr lang="en-US"/>
        </a:p>
      </dgm:t>
    </dgm:pt>
    <dgm:pt modelId="{2990B040-0F7B-4F46-BA98-48B1426545CC}" type="sibTrans" cxnId="{FA65B9A4-5A40-4C03-B61B-65C48B368366}">
      <dgm:prSet/>
      <dgm:spPr/>
      <dgm:t>
        <a:bodyPr/>
        <a:lstStyle/>
        <a:p>
          <a:endParaRPr lang="en-US"/>
        </a:p>
      </dgm:t>
    </dgm:pt>
    <dgm:pt modelId="{9B2EAD26-AC97-4F2C-8856-FA9740CD4925}">
      <dgm:prSet phldrT="[Text]"/>
      <dgm:spPr/>
      <dgm:t>
        <a:bodyPr/>
        <a:lstStyle/>
        <a:p>
          <a:r>
            <a:rPr lang="en-US" dirty="0" smtClean="0"/>
            <a:t>Reasonable Assurance </a:t>
          </a:r>
          <a:endParaRPr lang="en-US" dirty="0"/>
        </a:p>
      </dgm:t>
    </dgm:pt>
    <dgm:pt modelId="{20C17283-128C-4AA5-890D-CB1DBC1E1960}" type="parTrans" cxnId="{8C7A4F12-3CA4-4CF8-804C-53802DC63CF0}">
      <dgm:prSet/>
      <dgm:spPr/>
      <dgm:t>
        <a:bodyPr/>
        <a:lstStyle/>
        <a:p>
          <a:endParaRPr lang="en-US"/>
        </a:p>
      </dgm:t>
    </dgm:pt>
    <dgm:pt modelId="{C3E1ED04-F763-4862-903A-FE37DE498239}" type="sibTrans" cxnId="{8C7A4F12-3CA4-4CF8-804C-53802DC63CF0}">
      <dgm:prSet/>
      <dgm:spPr/>
      <dgm:t>
        <a:bodyPr/>
        <a:lstStyle/>
        <a:p>
          <a:endParaRPr lang="en-US"/>
        </a:p>
      </dgm:t>
    </dgm:pt>
    <dgm:pt modelId="{E0336FA7-507C-451F-8FEC-F35A4D299149}" type="pres">
      <dgm:prSet presAssocID="{B7AE316E-E565-4AFE-88DB-69E34953E69E}" presName="Name0" presStyleCnt="0">
        <dgm:presLayoutVars>
          <dgm:chMax val="4"/>
          <dgm:resizeHandles val="exact"/>
        </dgm:presLayoutVars>
      </dgm:prSet>
      <dgm:spPr/>
      <dgm:t>
        <a:bodyPr/>
        <a:lstStyle/>
        <a:p>
          <a:endParaRPr lang="en-US"/>
        </a:p>
      </dgm:t>
    </dgm:pt>
    <dgm:pt modelId="{199AB851-4178-4710-8DDC-F91E779BD02B}" type="pres">
      <dgm:prSet presAssocID="{B7AE316E-E565-4AFE-88DB-69E34953E69E}" presName="ellipse" presStyleLbl="trBgShp" presStyleIdx="0" presStyleCnt="1"/>
      <dgm:spPr/>
    </dgm:pt>
    <dgm:pt modelId="{47FD9F2E-19D1-4A7B-85D5-8C24DF1200A8}" type="pres">
      <dgm:prSet presAssocID="{B7AE316E-E565-4AFE-88DB-69E34953E69E}" presName="arrow1" presStyleLbl="fgShp" presStyleIdx="0" presStyleCnt="1"/>
      <dgm:spPr/>
    </dgm:pt>
    <dgm:pt modelId="{810F9E65-AEFC-4E6F-9632-905376D31233}" type="pres">
      <dgm:prSet presAssocID="{B7AE316E-E565-4AFE-88DB-69E34953E69E}" presName="rectangle" presStyleLbl="revTx" presStyleIdx="0" presStyleCnt="1" custScaleX="177341">
        <dgm:presLayoutVars>
          <dgm:bulletEnabled val="1"/>
        </dgm:presLayoutVars>
      </dgm:prSet>
      <dgm:spPr/>
      <dgm:t>
        <a:bodyPr/>
        <a:lstStyle/>
        <a:p>
          <a:endParaRPr lang="en-US"/>
        </a:p>
      </dgm:t>
    </dgm:pt>
    <dgm:pt modelId="{4E8DE606-B54C-4FAA-834A-C58A213F60D2}" type="pres">
      <dgm:prSet presAssocID="{E93C448D-B10C-4BD3-AF34-3C6FE7E1FCB0}" presName="item1" presStyleLbl="node1" presStyleIdx="0" presStyleCnt="3">
        <dgm:presLayoutVars>
          <dgm:bulletEnabled val="1"/>
        </dgm:presLayoutVars>
      </dgm:prSet>
      <dgm:spPr/>
      <dgm:t>
        <a:bodyPr/>
        <a:lstStyle/>
        <a:p>
          <a:endParaRPr lang="en-US"/>
        </a:p>
      </dgm:t>
    </dgm:pt>
    <dgm:pt modelId="{55A0D5E6-7B59-43D1-98D9-11279C000A37}" type="pres">
      <dgm:prSet presAssocID="{A3C3ECA2-A89B-476D-ACF5-AF8A7E0DDC04}" presName="item2" presStyleLbl="node1" presStyleIdx="1" presStyleCnt="3">
        <dgm:presLayoutVars>
          <dgm:bulletEnabled val="1"/>
        </dgm:presLayoutVars>
      </dgm:prSet>
      <dgm:spPr/>
      <dgm:t>
        <a:bodyPr/>
        <a:lstStyle/>
        <a:p>
          <a:endParaRPr lang="en-US"/>
        </a:p>
      </dgm:t>
    </dgm:pt>
    <dgm:pt modelId="{1FEBD936-1A9F-4FBD-AE6D-519F1A26EE0C}" type="pres">
      <dgm:prSet presAssocID="{9B2EAD26-AC97-4F2C-8856-FA9740CD4925}" presName="item3" presStyleLbl="node1" presStyleIdx="2" presStyleCnt="3">
        <dgm:presLayoutVars>
          <dgm:bulletEnabled val="1"/>
        </dgm:presLayoutVars>
      </dgm:prSet>
      <dgm:spPr/>
      <dgm:t>
        <a:bodyPr/>
        <a:lstStyle/>
        <a:p>
          <a:endParaRPr lang="en-US"/>
        </a:p>
      </dgm:t>
    </dgm:pt>
    <dgm:pt modelId="{FF0E934C-9D65-4087-8361-27F2F2219921}" type="pres">
      <dgm:prSet presAssocID="{B7AE316E-E565-4AFE-88DB-69E34953E69E}" presName="funnel" presStyleLbl="trAlignAcc1" presStyleIdx="0" presStyleCnt="1"/>
      <dgm:spPr/>
    </dgm:pt>
  </dgm:ptLst>
  <dgm:cxnLst>
    <dgm:cxn modelId="{30914B2A-B7E2-47A4-989B-1977C0917F89}" type="presOf" srcId="{E93C448D-B10C-4BD3-AF34-3C6FE7E1FCB0}" destId="{55A0D5E6-7B59-43D1-98D9-11279C000A37}" srcOrd="0" destOrd="0" presId="urn:microsoft.com/office/officeart/2005/8/layout/funnel1"/>
    <dgm:cxn modelId="{8C7A4F12-3CA4-4CF8-804C-53802DC63CF0}" srcId="{B7AE316E-E565-4AFE-88DB-69E34953E69E}" destId="{9B2EAD26-AC97-4F2C-8856-FA9740CD4925}" srcOrd="3" destOrd="0" parTransId="{20C17283-128C-4AA5-890D-CB1DBC1E1960}" sibTransId="{C3E1ED04-F763-4862-903A-FE37DE498239}"/>
    <dgm:cxn modelId="{FA65B9A4-5A40-4C03-B61B-65C48B368366}" srcId="{B7AE316E-E565-4AFE-88DB-69E34953E69E}" destId="{A3C3ECA2-A89B-476D-ACF5-AF8A7E0DDC04}" srcOrd="2" destOrd="0" parTransId="{910178F3-CEBD-430A-A64B-EF2E5E4249FF}" sibTransId="{2990B040-0F7B-4F46-BA98-48B1426545CC}"/>
    <dgm:cxn modelId="{7BCB7598-9988-4EC3-A228-7778BE68CDC3}" type="presOf" srcId="{B7AE316E-E565-4AFE-88DB-69E34953E69E}" destId="{E0336FA7-507C-451F-8FEC-F35A4D299149}" srcOrd="0" destOrd="0" presId="urn:microsoft.com/office/officeart/2005/8/layout/funnel1"/>
    <dgm:cxn modelId="{E4F24973-1262-4325-924F-0863AD9F9DF2}" type="presOf" srcId="{80B8FA88-2155-4924-AA78-0151A664F881}" destId="{1FEBD936-1A9F-4FBD-AE6D-519F1A26EE0C}" srcOrd="0" destOrd="0" presId="urn:microsoft.com/office/officeart/2005/8/layout/funnel1"/>
    <dgm:cxn modelId="{9E152C26-C72F-4EB1-846B-DF60B53144E0}" srcId="{B7AE316E-E565-4AFE-88DB-69E34953E69E}" destId="{E93C448D-B10C-4BD3-AF34-3C6FE7E1FCB0}" srcOrd="1" destOrd="0" parTransId="{88933E80-0900-42AA-A530-A9161BA619E5}" sibTransId="{A8EB8C2E-81D9-49EA-98C6-8AF0AAFBC567}"/>
    <dgm:cxn modelId="{04D887BB-A798-4099-A48B-19F2620777C6}" type="presOf" srcId="{A3C3ECA2-A89B-476D-ACF5-AF8A7E0DDC04}" destId="{4E8DE606-B54C-4FAA-834A-C58A213F60D2}" srcOrd="0" destOrd="0" presId="urn:microsoft.com/office/officeart/2005/8/layout/funnel1"/>
    <dgm:cxn modelId="{E1E1FC37-2D59-477D-B7F3-3F3B5EF2D1CC}" srcId="{B7AE316E-E565-4AFE-88DB-69E34953E69E}" destId="{80B8FA88-2155-4924-AA78-0151A664F881}" srcOrd="0" destOrd="0" parTransId="{B0470086-5F4D-462A-83E8-E4F93A6B3B8D}" sibTransId="{C8E05D70-8A02-48E5-B681-B8DB49EB0AA4}"/>
    <dgm:cxn modelId="{26F629D0-2FE6-4CB7-8272-C37CA211342A}" type="presOf" srcId="{9B2EAD26-AC97-4F2C-8856-FA9740CD4925}" destId="{810F9E65-AEFC-4E6F-9632-905376D31233}" srcOrd="0" destOrd="0" presId="urn:microsoft.com/office/officeart/2005/8/layout/funnel1"/>
    <dgm:cxn modelId="{15E6D4A8-C0F3-458B-B25F-A3B033794051}" type="presParOf" srcId="{E0336FA7-507C-451F-8FEC-F35A4D299149}" destId="{199AB851-4178-4710-8DDC-F91E779BD02B}" srcOrd="0" destOrd="0" presId="urn:microsoft.com/office/officeart/2005/8/layout/funnel1"/>
    <dgm:cxn modelId="{643D9C7E-F94E-4B9F-9972-BEABCAFE48C1}" type="presParOf" srcId="{E0336FA7-507C-451F-8FEC-F35A4D299149}" destId="{47FD9F2E-19D1-4A7B-85D5-8C24DF1200A8}" srcOrd="1" destOrd="0" presId="urn:microsoft.com/office/officeart/2005/8/layout/funnel1"/>
    <dgm:cxn modelId="{BE9E5CA3-9E27-4AB8-83FE-CC169D7A5D33}" type="presParOf" srcId="{E0336FA7-507C-451F-8FEC-F35A4D299149}" destId="{810F9E65-AEFC-4E6F-9632-905376D31233}" srcOrd="2" destOrd="0" presId="urn:microsoft.com/office/officeart/2005/8/layout/funnel1"/>
    <dgm:cxn modelId="{EAE618DB-06CF-4824-BA60-C6649AB951EF}" type="presParOf" srcId="{E0336FA7-507C-451F-8FEC-F35A4D299149}" destId="{4E8DE606-B54C-4FAA-834A-C58A213F60D2}" srcOrd="3" destOrd="0" presId="urn:microsoft.com/office/officeart/2005/8/layout/funnel1"/>
    <dgm:cxn modelId="{56F75C78-AB65-4844-A91B-D999EB6146F0}" type="presParOf" srcId="{E0336FA7-507C-451F-8FEC-F35A4D299149}" destId="{55A0D5E6-7B59-43D1-98D9-11279C000A37}" srcOrd="4" destOrd="0" presId="urn:microsoft.com/office/officeart/2005/8/layout/funnel1"/>
    <dgm:cxn modelId="{FAACCA79-51E4-412C-A176-A444EDA95717}" type="presParOf" srcId="{E0336FA7-507C-451F-8FEC-F35A4D299149}" destId="{1FEBD936-1A9F-4FBD-AE6D-519F1A26EE0C}" srcOrd="5" destOrd="0" presId="urn:microsoft.com/office/officeart/2005/8/layout/funnel1"/>
    <dgm:cxn modelId="{EAE67B2E-7B0D-4552-A8AC-CD988857CF13}" type="presParOf" srcId="{E0336FA7-507C-451F-8FEC-F35A4D299149}" destId="{FF0E934C-9D65-4087-8361-27F2F221992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EBD773-B048-4E92-8594-132240F94B94}"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60822C80-4BB0-49F7-B4E3-D59863BA3F9A}">
      <dgm:prSet phldrT="[Text]"/>
      <dgm:spPr/>
      <dgm:t>
        <a:bodyPr/>
        <a:lstStyle/>
        <a:p>
          <a:r>
            <a:rPr lang="en-US" dirty="0" smtClean="0">
              <a:solidFill>
                <a:schemeClr val="tx1">
                  <a:lumMod val="50000"/>
                  <a:lumOff val="50000"/>
                </a:schemeClr>
              </a:solidFill>
            </a:rPr>
            <a:t>Potentially Eligible Student</a:t>
          </a:r>
          <a:endParaRPr lang="en-US" dirty="0">
            <a:solidFill>
              <a:schemeClr val="tx1">
                <a:lumMod val="50000"/>
                <a:lumOff val="50000"/>
              </a:schemeClr>
            </a:solidFill>
          </a:endParaRPr>
        </a:p>
      </dgm:t>
    </dgm:pt>
    <dgm:pt modelId="{0B0FB610-0214-4453-81E3-D890FC819868}" type="parTrans" cxnId="{8C936346-4AFF-47D7-9D1B-5705EA3555E2}">
      <dgm:prSet/>
      <dgm:spPr/>
      <dgm:t>
        <a:bodyPr/>
        <a:lstStyle/>
        <a:p>
          <a:endParaRPr lang="en-US"/>
        </a:p>
      </dgm:t>
    </dgm:pt>
    <dgm:pt modelId="{1B0565E4-A883-42DE-ADD1-2C77EC8FBE3D}" type="sibTrans" cxnId="{8C936346-4AFF-47D7-9D1B-5705EA3555E2}">
      <dgm:prSet/>
      <dgm:spPr/>
      <dgm:t>
        <a:bodyPr/>
        <a:lstStyle/>
        <a:p>
          <a:endParaRPr lang="en-US"/>
        </a:p>
      </dgm:t>
    </dgm:pt>
    <dgm:pt modelId="{8E70B5F9-61A8-4934-9822-F83E210DCD9B}" type="asst">
      <dgm:prSet phldrT="[Text]"/>
      <dgm:spPr/>
      <dgm:t>
        <a:bodyPr/>
        <a:lstStyle/>
        <a:p>
          <a:r>
            <a:rPr lang="en-US" b="1" dirty="0" smtClean="0"/>
            <a:t>Does not apply for VR Services</a:t>
          </a:r>
          <a:endParaRPr lang="en-US" b="1" dirty="0"/>
        </a:p>
      </dgm:t>
    </dgm:pt>
    <dgm:pt modelId="{D50D43FF-9B17-4EC8-B986-F1DCA4938B2C}" type="parTrans" cxnId="{096582A4-FF40-4B87-86C9-A6A7EB3B8F92}">
      <dgm:prSet/>
      <dgm:spPr/>
      <dgm:t>
        <a:bodyPr/>
        <a:lstStyle/>
        <a:p>
          <a:endParaRPr lang="en-US"/>
        </a:p>
      </dgm:t>
    </dgm:pt>
    <dgm:pt modelId="{C5F7F24F-4514-47AF-826B-7F6C9EDC4B9A}" type="sibTrans" cxnId="{096582A4-FF40-4B87-86C9-A6A7EB3B8F92}">
      <dgm:prSet/>
      <dgm:spPr/>
      <dgm:t>
        <a:bodyPr/>
        <a:lstStyle/>
        <a:p>
          <a:endParaRPr lang="en-US"/>
        </a:p>
      </dgm:t>
    </dgm:pt>
    <dgm:pt modelId="{DE80A640-462E-433B-B40F-ECB9CD96D7D5}">
      <dgm:prSet phldrT="[Text]"/>
      <dgm:spPr/>
      <dgm:t>
        <a:bodyPr/>
        <a:lstStyle/>
        <a:p>
          <a:r>
            <a:rPr lang="en-US" dirty="0" smtClean="0">
              <a:solidFill>
                <a:schemeClr val="tx1">
                  <a:lumMod val="50000"/>
                  <a:lumOff val="50000"/>
                </a:schemeClr>
              </a:solidFill>
            </a:rPr>
            <a:t>Pre-ETS</a:t>
          </a:r>
          <a:endParaRPr lang="en-US" dirty="0">
            <a:solidFill>
              <a:schemeClr val="tx1">
                <a:lumMod val="50000"/>
                <a:lumOff val="50000"/>
              </a:schemeClr>
            </a:solidFill>
          </a:endParaRPr>
        </a:p>
      </dgm:t>
    </dgm:pt>
    <dgm:pt modelId="{E09B3562-9DF6-4B73-AEC4-41AA3F10BF1B}" type="parTrans" cxnId="{FAB4747E-5913-4BC8-A6D1-BF8BB1E9F233}">
      <dgm:prSet/>
      <dgm:spPr/>
      <dgm:t>
        <a:bodyPr/>
        <a:lstStyle/>
        <a:p>
          <a:endParaRPr lang="en-US"/>
        </a:p>
      </dgm:t>
    </dgm:pt>
    <dgm:pt modelId="{A5E31135-793E-4FA1-A34F-B1429451B3BB}" type="sibTrans" cxnId="{FAB4747E-5913-4BC8-A6D1-BF8BB1E9F233}">
      <dgm:prSet/>
      <dgm:spPr/>
      <dgm:t>
        <a:bodyPr/>
        <a:lstStyle/>
        <a:p>
          <a:endParaRPr lang="en-US"/>
        </a:p>
      </dgm:t>
    </dgm:pt>
    <dgm:pt modelId="{B9944AEC-130B-4A54-8118-0540FADF3907}">
      <dgm:prSet phldrT="[Text]"/>
      <dgm:spPr/>
      <dgm:t>
        <a:bodyPr/>
        <a:lstStyle/>
        <a:p>
          <a:r>
            <a:rPr lang="en-US" dirty="0" smtClean="0">
              <a:solidFill>
                <a:schemeClr val="tx1">
                  <a:lumMod val="50000"/>
                  <a:lumOff val="50000"/>
                </a:schemeClr>
              </a:solidFill>
            </a:rPr>
            <a:t>IPE Goal</a:t>
          </a:r>
          <a:endParaRPr lang="en-US" dirty="0">
            <a:solidFill>
              <a:schemeClr val="tx1">
                <a:lumMod val="50000"/>
                <a:lumOff val="50000"/>
              </a:schemeClr>
            </a:solidFill>
          </a:endParaRPr>
        </a:p>
      </dgm:t>
    </dgm:pt>
    <dgm:pt modelId="{519F49C1-6A22-48D8-AAB1-17C3FF055804}" type="parTrans" cxnId="{324D25D3-4FDA-4FE4-9728-45F1CB22C167}">
      <dgm:prSet/>
      <dgm:spPr/>
      <dgm:t>
        <a:bodyPr/>
        <a:lstStyle/>
        <a:p>
          <a:endParaRPr lang="en-US"/>
        </a:p>
      </dgm:t>
    </dgm:pt>
    <dgm:pt modelId="{CC4331CE-45F6-4718-949A-9E43432EB77E}" type="sibTrans" cxnId="{324D25D3-4FDA-4FE4-9728-45F1CB22C167}">
      <dgm:prSet/>
      <dgm:spPr/>
      <dgm:t>
        <a:bodyPr/>
        <a:lstStyle/>
        <a:p>
          <a:endParaRPr lang="en-US"/>
        </a:p>
      </dgm:t>
    </dgm:pt>
    <dgm:pt modelId="{8D1DE551-99BB-4BEA-9586-CD7AF9B0EC83}">
      <dgm:prSet phldrT="[Text]"/>
      <dgm:spPr/>
      <dgm:t>
        <a:bodyPr/>
        <a:lstStyle/>
        <a:p>
          <a:r>
            <a:rPr lang="en-US" dirty="0" smtClean="0">
              <a:solidFill>
                <a:schemeClr val="tx1">
                  <a:lumMod val="50000"/>
                  <a:lumOff val="50000"/>
                </a:schemeClr>
              </a:solidFill>
            </a:rPr>
            <a:t>Outcomes</a:t>
          </a:r>
          <a:endParaRPr lang="en-US" dirty="0">
            <a:solidFill>
              <a:schemeClr val="tx1">
                <a:lumMod val="50000"/>
                <a:lumOff val="50000"/>
              </a:schemeClr>
            </a:solidFill>
          </a:endParaRPr>
        </a:p>
      </dgm:t>
    </dgm:pt>
    <dgm:pt modelId="{A32DE853-9A4D-4DA9-A9DE-58E3A288EC3C}" type="parTrans" cxnId="{19444EE3-D3BF-40E8-9D2C-FEFAF52C4B9A}">
      <dgm:prSet/>
      <dgm:spPr/>
      <dgm:t>
        <a:bodyPr/>
        <a:lstStyle/>
        <a:p>
          <a:endParaRPr lang="en-US"/>
        </a:p>
      </dgm:t>
    </dgm:pt>
    <dgm:pt modelId="{035370B5-21F9-482F-9A8F-4D93CF9E1372}" type="sibTrans" cxnId="{19444EE3-D3BF-40E8-9D2C-FEFAF52C4B9A}">
      <dgm:prSet/>
      <dgm:spPr/>
      <dgm:t>
        <a:bodyPr/>
        <a:lstStyle/>
        <a:p>
          <a:endParaRPr lang="en-US"/>
        </a:p>
      </dgm:t>
    </dgm:pt>
    <dgm:pt modelId="{0A94082A-003F-4C8F-87AE-9A33EB4D7DED}" type="pres">
      <dgm:prSet presAssocID="{55EBD773-B048-4E92-8594-132240F94B94}" presName="Name0" presStyleCnt="0">
        <dgm:presLayoutVars>
          <dgm:orgChart val="1"/>
          <dgm:chPref val="1"/>
          <dgm:dir/>
          <dgm:animOne val="branch"/>
          <dgm:animLvl val="lvl"/>
          <dgm:resizeHandles/>
        </dgm:presLayoutVars>
      </dgm:prSet>
      <dgm:spPr/>
      <dgm:t>
        <a:bodyPr/>
        <a:lstStyle/>
        <a:p>
          <a:endParaRPr lang="en-US"/>
        </a:p>
      </dgm:t>
    </dgm:pt>
    <dgm:pt modelId="{F960AC8E-E660-4066-A18A-68AE3EA97295}" type="pres">
      <dgm:prSet presAssocID="{60822C80-4BB0-49F7-B4E3-D59863BA3F9A}" presName="hierRoot1" presStyleCnt="0">
        <dgm:presLayoutVars>
          <dgm:hierBranch val="init"/>
        </dgm:presLayoutVars>
      </dgm:prSet>
      <dgm:spPr/>
    </dgm:pt>
    <dgm:pt modelId="{7CD7A94F-7EBD-4555-8A9F-12E0293BF248}" type="pres">
      <dgm:prSet presAssocID="{60822C80-4BB0-49F7-B4E3-D59863BA3F9A}" presName="rootComposite1" presStyleCnt="0"/>
      <dgm:spPr/>
    </dgm:pt>
    <dgm:pt modelId="{C1470D85-AEA7-4500-B6C3-7AA8FE441586}" type="pres">
      <dgm:prSet presAssocID="{60822C80-4BB0-49F7-B4E3-D59863BA3F9A}" presName="rootText1" presStyleLbl="alignAcc1" presStyleIdx="0" presStyleCnt="0">
        <dgm:presLayoutVars>
          <dgm:chPref val="3"/>
        </dgm:presLayoutVars>
      </dgm:prSet>
      <dgm:spPr/>
      <dgm:t>
        <a:bodyPr/>
        <a:lstStyle/>
        <a:p>
          <a:endParaRPr lang="en-US"/>
        </a:p>
      </dgm:t>
    </dgm:pt>
    <dgm:pt modelId="{D115EC62-070E-420C-928D-7B97FE369DDD}" type="pres">
      <dgm:prSet presAssocID="{60822C80-4BB0-49F7-B4E3-D59863BA3F9A}" presName="topArc1" presStyleLbl="parChTrans1D1" presStyleIdx="0" presStyleCnt="10"/>
      <dgm:spPr/>
    </dgm:pt>
    <dgm:pt modelId="{4642F992-CE8D-41BA-917C-60E1AA17F5D9}" type="pres">
      <dgm:prSet presAssocID="{60822C80-4BB0-49F7-B4E3-D59863BA3F9A}" presName="bottomArc1" presStyleLbl="parChTrans1D1" presStyleIdx="1" presStyleCnt="10"/>
      <dgm:spPr/>
    </dgm:pt>
    <dgm:pt modelId="{08E66CE8-F651-4C0F-B188-54EF4F076EBE}" type="pres">
      <dgm:prSet presAssocID="{60822C80-4BB0-49F7-B4E3-D59863BA3F9A}" presName="topConnNode1" presStyleLbl="node1" presStyleIdx="0" presStyleCnt="0"/>
      <dgm:spPr/>
      <dgm:t>
        <a:bodyPr/>
        <a:lstStyle/>
        <a:p>
          <a:endParaRPr lang="en-US"/>
        </a:p>
      </dgm:t>
    </dgm:pt>
    <dgm:pt modelId="{EB0BEDF4-65C1-4A96-B834-CE8F8DC62165}" type="pres">
      <dgm:prSet presAssocID="{60822C80-4BB0-49F7-B4E3-D59863BA3F9A}" presName="hierChild2" presStyleCnt="0"/>
      <dgm:spPr/>
    </dgm:pt>
    <dgm:pt modelId="{60B4270B-C529-443F-8EBB-DC670FF36046}" type="pres">
      <dgm:prSet presAssocID="{E09B3562-9DF6-4B73-AEC4-41AA3F10BF1B}" presName="Name28" presStyleLbl="parChTrans1D2" presStyleIdx="0" presStyleCnt="4"/>
      <dgm:spPr/>
      <dgm:t>
        <a:bodyPr/>
        <a:lstStyle/>
        <a:p>
          <a:endParaRPr lang="en-US"/>
        </a:p>
      </dgm:t>
    </dgm:pt>
    <dgm:pt modelId="{C82ED3E5-41A5-49A5-BE00-74FEA11E1EC4}" type="pres">
      <dgm:prSet presAssocID="{DE80A640-462E-433B-B40F-ECB9CD96D7D5}" presName="hierRoot2" presStyleCnt="0">
        <dgm:presLayoutVars>
          <dgm:hierBranch val="init"/>
        </dgm:presLayoutVars>
      </dgm:prSet>
      <dgm:spPr/>
    </dgm:pt>
    <dgm:pt modelId="{7AD2FF56-17D9-46CA-9F19-5C827912442E}" type="pres">
      <dgm:prSet presAssocID="{DE80A640-462E-433B-B40F-ECB9CD96D7D5}" presName="rootComposite2" presStyleCnt="0"/>
      <dgm:spPr/>
    </dgm:pt>
    <dgm:pt modelId="{E82A6D0D-DAB5-4656-9F89-1DEC3ECB258A}" type="pres">
      <dgm:prSet presAssocID="{DE80A640-462E-433B-B40F-ECB9CD96D7D5}" presName="rootText2" presStyleLbl="alignAcc1" presStyleIdx="0" presStyleCnt="0">
        <dgm:presLayoutVars>
          <dgm:chPref val="3"/>
        </dgm:presLayoutVars>
      </dgm:prSet>
      <dgm:spPr/>
      <dgm:t>
        <a:bodyPr/>
        <a:lstStyle/>
        <a:p>
          <a:endParaRPr lang="en-US"/>
        </a:p>
      </dgm:t>
    </dgm:pt>
    <dgm:pt modelId="{BFEC55B3-3522-46A4-8DF1-552FCB08780B}" type="pres">
      <dgm:prSet presAssocID="{DE80A640-462E-433B-B40F-ECB9CD96D7D5}" presName="topArc2" presStyleLbl="parChTrans1D1" presStyleIdx="2" presStyleCnt="10"/>
      <dgm:spPr/>
    </dgm:pt>
    <dgm:pt modelId="{1C9B7636-E082-4D8F-8B0C-173246969B9B}" type="pres">
      <dgm:prSet presAssocID="{DE80A640-462E-433B-B40F-ECB9CD96D7D5}" presName="bottomArc2" presStyleLbl="parChTrans1D1" presStyleIdx="3" presStyleCnt="10"/>
      <dgm:spPr/>
    </dgm:pt>
    <dgm:pt modelId="{D040BDDD-5196-4B5C-8555-535AC55DE519}" type="pres">
      <dgm:prSet presAssocID="{DE80A640-462E-433B-B40F-ECB9CD96D7D5}" presName="topConnNode2" presStyleLbl="node2" presStyleIdx="0" presStyleCnt="0"/>
      <dgm:spPr/>
      <dgm:t>
        <a:bodyPr/>
        <a:lstStyle/>
        <a:p>
          <a:endParaRPr lang="en-US"/>
        </a:p>
      </dgm:t>
    </dgm:pt>
    <dgm:pt modelId="{B5238DE4-1232-4BCE-A792-A2AD82F707AC}" type="pres">
      <dgm:prSet presAssocID="{DE80A640-462E-433B-B40F-ECB9CD96D7D5}" presName="hierChild4" presStyleCnt="0"/>
      <dgm:spPr/>
    </dgm:pt>
    <dgm:pt modelId="{8520849B-CC51-437A-8E36-0DF6332CE7F0}" type="pres">
      <dgm:prSet presAssocID="{DE80A640-462E-433B-B40F-ECB9CD96D7D5}" presName="hierChild5" presStyleCnt="0"/>
      <dgm:spPr/>
    </dgm:pt>
    <dgm:pt modelId="{4979A83B-10B2-4230-84FA-1DF328E10055}" type="pres">
      <dgm:prSet presAssocID="{519F49C1-6A22-48D8-AAB1-17C3FF055804}" presName="Name28" presStyleLbl="parChTrans1D2" presStyleIdx="1" presStyleCnt="4"/>
      <dgm:spPr/>
      <dgm:t>
        <a:bodyPr/>
        <a:lstStyle/>
        <a:p>
          <a:endParaRPr lang="en-US"/>
        </a:p>
      </dgm:t>
    </dgm:pt>
    <dgm:pt modelId="{7BD7969D-817C-47EB-BD84-29432CAA692B}" type="pres">
      <dgm:prSet presAssocID="{B9944AEC-130B-4A54-8118-0540FADF3907}" presName="hierRoot2" presStyleCnt="0">
        <dgm:presLayoutVars>
          <dgm:hierBranch val="init"/>
        </dgm:presLayoutVars>
      </dgm:prSet>
      <dgm:spPr/>
    </dgm:pt>
    <dgm:pt modelId="{85A2A170-B30E-4A4B-92FB-8D721284D13A}" type="pres">
      <dgm:prSet presAssocID="{B9944AEC-130B-4A54-8118-0540FADF3907}" presName="rootComposite2" presStyleCnt="0"/>
      <dgm:spPr/>
    </dgm:pt>
    <dgm:pt modelId="{ABE5A49A-3259-439F-B5C8-289DF0017A37}" type="pres">
      <dgm:prSet presAssocID="{B9944AEC-130B-4A54-8118-0540FADF3907}" presName="rootText2" presStyleLbl="alignAcc1" presStyleIdx="0" presStyleCnt="0">
        <dgm:presLayoutVars>
          <dgm:chPref val="3"/>
        </dgm:presLayoutVars>
      </dgm:prSet>
      <dgm:spPr/>
      <dgm:t>
        <a:bodyPr/>
        <a:lstStyle/>
        <a:p>
          <a:endParaRPr lang="en-US"/>
        </a:p>
      </dgm:t>
    </dgm:pt>
    <dgm:pt modelId="{0965A4F7-5541-4559-9CA2-F847AEBA1FA8}" type="pres">
      <dgm:prSet presAssocID="{B9944AEC-130B-4A54-8118-0540FADF3907}" presName="topArc2" presStyleLbl="parChTrans1D1" presStyleIdx="4" presStyleCnt="10"/>
      <dgm:spPr/>
    </dgm:pt>
    <dgm:pt modelId="{1E325128-C02A-4022-BE24-67E0FEC0C51D}" type="pres">
      <dgm:prSet presAssocID="{B9944AEC-130B-4A54-8118-0540FADF3907}" presName="bottomArc2" presStyleLbl="parChTrans1D1" presStyleIdx="5" presStyleCnt="10"/>
      <dgm:spPr/>
    </dgm:pt>
    <dgm:pt modelId="{AD86030F-7708-4D29-9545-A15CF87C5CA0}" type="pres">
      <dgm:prSet presAssocID="{B9944AEC-130B-4A54-8118-0540FADF3907}" presName="topConnNode2" presStyleLbl="node2" presStyleIdx="0" presStyleCnt="0"/>
      <dgm:spPr/>
      <dgm:t>
        <a:bodyPr/>
        <a:lstStyle/>
        <a:p>
          <a:endParaRPr lang="en-US"/>
        </a:p>
      </dgm:t>
    </dgm:pt>
    <dgm:pt modelId="{FD795D06-0347-4BEB-8416-EA1AD09AA48F}" type="pres">
      <dgm:prSet presAssocID="{B9944AEC-130B-4A54-8118-0540FADF3907}" presName="hierChild4" presStyleCnt="0"/>
      <dgm:spPr/>
    </dgm:pt>
    <dgm:pt modelId="{84D6A96C-B279-4DAF-86FC-9A3CD6A2ABCC}" type="pres">
      <dgm:prSet presAssocID="{B9944AEC-130B-4A54-8118-0540FADF3907}" presName="hierChild5" presStyleCnt="0"/>
      <dgm:spPr/>
    </dgm:pt>
    <dgm:pt modelId="{52101D3E-CA35-47EF-B6B4-A074BD742B32}" type="pres">
      <dgm:prSet presAssocID="{A32DE853-9A4D-4DA9-A9DE-58E3A288EC3C}" presName="Name28" presStyleLbl="parChTrans1D2" presStyleIdx="2" presStyleCnt="4"/>
      <dgm:spPr/>
      <dgm:t>
        <a:bodyPr/>
        <a:lstStyle/>
        <a:p>
          <a:endParaRPr lang="en-US"/>
        </a:p>
      </dgm:t>
    </dgm:pt>
    <dgm:pt modelId="{37209052-4B28-4276-A9BE-31208EA907F7}" type="pres">
      <dgm:prSet presAssocID="{8D1DE551-99BB-4BEA-9586-CD7AF9B0EC83}" presName="hierRoot2" presStyleCnt="0">
        <dgm:presLayoutVars>
          <dgm:hierBranch val="init"/>
        </dgm:presLayoutVars>
      </dgm:prSet>
      <dgm:spPr/>
    </dgm:pt>
    <dgm:pt modelId="{8F78B2E5-A238-49B5-974A-F05979F30109}" type="pres">
      <dgm:prSet presAssocID="{8D1DE551-99BB-4BEA-9586-CD7AF9B0EC83}" presName="rootComposite2" presStyleCnt="0"/>
      <dgm:spPr/>
    </dgm:pt>
    <dgm:pt modelId="{56B9E220-F6CF-4FB7-9E85-AC9D732348B7}" type="pres">
      <dgm:prSet presAssocID="{8D1DE551-99BB-4BEA-9586-CD7AF9B0EC83}" presName="rootText2" presStyleLbl="alignAcc1" presStyleIdx="0" presStyleCnt="0">
        <dgm:presLayoutVars>
          <dgm:chPref val="3"/>
        </dgm:presLayoutVars>
      </dgm:prSet>
      <dgm:spPr/>
      <dgm:t>
        <a:bodyPr/>
        <a:lstStyle/>
        <a:p>
          <a:endParaRPr lang="en-US"/>
        </a:p>
      </dgm:t>
    </dgm:pt>
    <dgm:pt modelId="{4A059607-2D1C-402D-9A95-3EC8203FA664}" type="pres">
      <dgm:prSet presAssocID="{8D1DE551-99BB-4BEA-9586-CD7AF9B0EC83}" presName="topArc2" presStyleLbl="parChTrans1D1" presStyleIdx="6" presStyleCnt="10"/>
      <dgm:spPr/>
    </dgm:pt>
    <dgm:pt modelId="{F443F4F5-FF9F-400C-9314-0E4D80E46C2E}" type="pres">
      <dgm:prSet presAssocID="{8D1DE551-99BB-4BEA-9586-CD7AF9B0EC83}" presName="bottomArc2" presStyleLbl="parChTrans1D1" presStyleIdx="7" presStyleCnt="10"/>
      <dgm:spPr/>
    </dgm:pt>
    <dgm:pt modelId="{89CA1F23-868E-4EC4-BE3E-19556349912B}" type="pres">
      <dgm:prSet presAssocID="{8D1DE551-99BB-4BEA-9586-CD7AF9B0EC83}" presName="topConnNode2" presStyleLbl="node2" presStyleIdx="0" presStyleCnt="0"/>
      <dgm:spPr/>
      <dgm:t>
        <a:bodyPr/>
        <a:lstStyle/>
        <a:p>
          <a:endParaRPr lang="en-US"/>
        </a:p>
      </dgm:t>
    </dgm:pt>
    <dgm:pt modelId="{3A970A23-4330-4238-80DF-DB4BBD52EE29}" type="pres">
      <dgm:prSet presAssocID="{8D1DE551-99BB-4BEA-9586-CD7AF9B0EC83}" presName="hierChild4" presStyleCnt="0"/>
      <dgm:spPr/>
    </dgm:pt>
    <dgm:pt modelId="{9C7B4AD8-9569-416D-8F89-45D13A360C88}" type="pres">
      <dgm:prSet presAssocID="{8D1DE551-99BB-4BEA-9586-CD7AF9B0EC83}" presName="hierChild5" presStyleCnt="0"/>
      <dgm:spPr/>
    </dgm:pt>
    <dgm:pt modelId="{1CE08C45-DFC1-4DB9-A85B-D15B6B22BEBA}" type="pres">
      <dgm:prSet presAssocID="{60822C80-4BB0-49F7-B4E3-D59863BA3F9A}" presName="hierChild3" presStyleCnt="0"/>
      <dgm:spPr/>
    </dgm:pt>
    <dgm:pt modelId="{A86AA363-7C92-44A3-B430-9F5B90D3C537}" type="pres">
      <dgm:prSet presAssocID="{D50D43FF-9B17-4EC8-B986-F1DCA4938B2C}" presName="Name101" presStyleLbl="parChTrans1D2" presStyleIdx="3" presStyleCnt="4"/>
      <dgm:spPr/>
      <dgm:t>
        <a:bodyPr/>
        <a:lstStyle/>
        <a:p>
          <a:endParaRPr lang="en-US"/>
        </a:p>
      </dgm:t>
    </dgm:pt>
    <dgm:pt modelId="{C89DF4F5-0490-4E46-AF48-51BBC43EE850}" type="pres">
      <dgm:prSet presAssocID="{8E70B5F9-61A8-4934-9822-F83E210DCD9B}" presName="hierRoot3" presStyleCnt="0">
        <dgm:presLayoutVars>
          <dgm:hierBranch val="init"/>
        </dgm:presLayoutVars>
      </dgm:prSet>
      <dgm:spPr/>
    </dgm:pt>
    <dgm:pt modelId="{A98C72E9-B6E9-4804-8760-376834280695}" type="pres">
      <dgm:prSet presAssocID="{8E70B5F9-61A8-4934-9822-F83E210DCD9B}" presName="rootComposite3" presStyleCnt="0"/>
      <dgm:spPr/>
    </dgm:pt>
    <dgm:pt modelId="{E6CE54E1-864E-4F2E-A9E5-268ACDBD9052}" type="pres">
      <dgm:prSet presAssocID="{8E70B5F9-61A8-4934-9822-F83E210DCD9B}" presName="rootText3" presStyleLbl="alignAcc1" presStyleIdx="0" presStyleCnt="0">
        <dgm:presLayoutVars>
          <dgm:chPref val="3"/>
        </dgm:presLayoutVars>
      </dgm:prSet>
      <dgm:spPr/>
      <dgm:t>
        <a:bodyPr/>
        <a:lstStyle/>
        <a:p>
          <a:endParaRPr lang="en-US"/>
        </a:p>
      </dgm:t>
    </dgm:pt>
    <dgm:pt modelId="{8CDCEB11-B2C6-4799-A4F7-5854E05C029F}" type="pres">
      <dgm:prSet presAssocID="{8E70B5F9-61A8-4934-9822-F83E210DCD9B}" presName="topArc3" presStyleLbl="parChTrans1D1" presStyleIdx="8" presStyleCnt="10"/>
      <dgm:spPr/>
    </dgm:pt>
    <dgm:pt modelId="{27BB5D08-6859-4A8B-A7DB-3D26BB6E4C02}" type="pres">
      <dgm:prSet presAssocID="{8E70B5F9-61A8-4934-9822-F83E210DCD9B}" presName="bottomArc3" presStyleLbl="parChTrans1D1" presStyleIdx="9" presStyleCnt="10"/>
      <dgm:spPr/>
    </dgm:pt>
    <dgm:pt modelId="{23173747-4F29-4511-B9DC-82854141A68C}" type="pres">
      <dgm:prSet presAssocID="{8E70B5F9-61A8-4934-9822-F83E210DCD9B}" presName="topConnNode3" presStyleLbl="asst1" presStyleIdx="0" presStyleCnt="0"/>
      <dgm:spPr/>
      <dgm:t>
        <a:bodyPr/>
        <a:lstStyle/>
        <a:p>
          <a:endParaRPr lang="en-US"/>
        </a:p>
      </dgm:t>
    </dgm:pt>
    <dgm:pt modelId="{11AD3E66-8B39-4D0E-8217-EF9334CFBBF9}" type="pres">
      <dgm:prSet presAssocID="{8E70B5F9-61A8-4934-9822-F83E210DCD9B}" presName="hierChild6" presStyleCnt="0"/>
      <dgm:spPr/>
    </dgm:pt>
    <dgm:pt modelId="{25384EFF-B14E-4AA6-BB55-A25CE522408C}" type="pres">
      <dgm:prSet presAssocID="{8E70B5F9-61A8-4934-9822-F83E210DCD9B}" presName="hierChild7" presStyleCnt="0"/>
      <dgm:spPr/>
    </dgm:pt>
  </dgm:ptLst>
  <dgm:cxnLst>
    <dgm:cxn modelId="{770FDA81-5552-4FB0-A547-BC54517FCEA1}" type="presOf" srcId="{8D1DE551-99BB-4BEA-9586-CD7AF9B0EC83}" destId="{89CA1F23-868E-4EC4-BE3E-19556349912B}" srcOrd="1" destOrd="0" presId="urn:microsoft.com/office/officeart/2008/layout/HalfCircleOrganizationChart"/>
    <dgm:cxn modelId="{19444EE3-D3BF-40E8-9D2C-FEFAF52C4B9A}" srcId="{60822C80-4BB0-49F7-B4E3-D59863BA3F9A}" destId="{8D1DE551-99BB-4BEA-9586-CD7AF9B0EC83}" srcOrd="3" destOrd="0" parTransId="{A32DE853-9A4D-4DA9-A9DE-58E3A288EC3C}" sibTransId="{035370B5-21F9-482F-9A8F-4D93CF9E1372}"/>
    <dgm:cxn modelId="{EEBAD158-ACD7-42B3-AA0A-1B4D595736FC}" type="presOf" srcId="{E09B3562-9DF6-4B73-AEC4-41AA3F10BF1B}" destId="{60B4270B-C529-443F-8EBB-DC670FF36046}" srcOrd="0" destOrd="0" presId="urn:microsoft.com/office/officeart/2008/layout/HalfCircleOrganizationChart"/>
    <dgm:cxn modelId="{096582A4-FF40-4B87-86C9-A6A7EB3B8F92}" srcId="{60822C80-4BB0-49F7-B4E3-D59863BA3F9A}" destId="{8E70B5F9-61A8-4934-9822-F83E210DCD9B}" srcOrd="0" destOrd="0" parTransId="{D50D43FF-9B17-4EC8-B986-F1DCA4938B2C}" sibTransId="{C5F7F24F-4514-47AF-826B-7F6C9EDC4B9A}"/>
    <dgm:cxn modelId="{BB7749D2-AE83-4A02-8D14-9207871F1950}" type="presOf" srcId="{8E70B5F9-61A8-4934-9822-F83E210DCD9B}" destId="{E6CE54E1-864E-4F2E-A9E5-268ACDBD9052}" srcOrd="0" destOrd="0" presId="urn:microsoft.com/office/officeart/2008/layout/HalfCircleOrganizationChart"/>
    <dgm:cxn modelId="{80C40178-4552-434F-BBAB-3226D364F6F8}" type="presOf" srcId="{D50D43FF-9B17-4EC8-B986-F1DCA4938B2C}" destId="{A86AA363-7C92-44A3-B430-9F5B90D3C537}" srcOrd="0" destOrd="0" presId="urn:microsoft.com/office/officeart/2008/layout/HalfCircleOrganizationChart"/>
    <dgm:cxn modelId="{71CCF973-343A-426E-AB46-91DF0B38695A}" type="presOf" srcId="{DE80A640-462E-433B-B40F-ECB9CD96D7D5}" destId="{D040BDDD-5196-4B5C-8555-535AC55DE519}" srcOrd="1" destOrd="0" presId="urn:microsoft.com/office/officeart/2008/layout/HalfCircleOrganizationChart"/>
    <dgm:cxn modelId="{324D25D3-4FDA-4FE4-9728-45F1CB22C167}" srcId="{60822C80-4BB0-49F7-B4E3-D59863BA3F9A}" destId="{B9944AEC-130B-4A54-8118-0540FADF3907}" srcOrd="2" destOrd="0" parTransId="{519F49C1-6A22-48D8-AAB1-17C3FF055804}" sibTransId="{CC4331CE-45F6-4718-949A-9E43432EB77E}"/>
    <dgm:cxn modelId="{E8584015-FC88-4269-B2BE-1D26E64015DF}" type="presOf" srcId="{55EBD773-B048-4E92-8594-132240F94B94}" destId="{0A94082A-003F-4C8F-87AE-9A33EB4D7DED}" srcOrd="0" destOrd="0" presId="urn:microsoft.com/office/officeart/2008/layout/HalfCircleOrganizationChart"/>
    <dgm:cxn modelId="{8C936346-4AFF-47D7-9D1B-5705EA3555E2}" srcId="{55EBD773-B048-4E92-8594-132240F94B94}" destId="{60822C80-4BB0-49F7-B4E3-D59863BA3F9A}" srcOrd="0" destOrd="0" parTransId="{0B0FB610-0214-4453-81E3-D890FC819868}" sibTransId="{1B0565E4-A883-42DE-ADD1-2C77EC8FBE3D}"/>
    <dgm:cxn modelId="{578DF868-3D78-437F-B9B4-07C9234B70DF}" type="presOf" srcId="{DE80A640-462E-433B-B40F-ECB9CD96D7D5}" destId="{E82A6D0D-DAB5-4656-9F89-1DEC3ECB258A}" srcOrd="0" destOrd="0" presId="urn:microsoft.com/office/officeart/2008/layout/HalfCircleOrganizationChart"/>
    <dgm:cxn modelId="{3454A833-3F47-4CA6-B173-63C04C6B03CE}" type="presOf" srcId="{8E70B5F9-61A8-4934-9822-F83E210DCD9B}" destId="{23173747-4F29-4511-B9DC-82854141A68C}" srcOrd="1" destOrd="0" presId="urn:microsoft.com/office/officeart/2008/layout/HalfCircleOrganizationChart"/>
    <dgm:cxn modelId="{4412A36A-C940-45E0-AAB1-063842D56702}" type="presOf" srcId="{B9944AEC-130B-4A54-8118-0540FADF3907}" destId="{AD86030F-7708-4D29-9545-A15CF87C5CA0}" srcOrd="1" destOrd="0" presId="urn:microsoft.com/office/officeart/2008/layout/HalfCircleOrganizationChart"/>
    <dgm:cxn modelId="{B314E60A-992D-45BF-ABD3-727916C3EFB8}" type="presOf" srcId="{519F49C1-6A22-48D8-AAB1-17C3FF055804}" destId="{4979A83B-10B2-4230-84FA-1DF328E10055}" srcOrd="0" destOrd="0" presId="urn:microsoft.com/office/officeart/2008/layout/HalfCircleOrganizationChart"/>
    <dgm:cxn modelId="{534D0295-DB6B-4F9C-AA61-01299E6EE74A}" type="presOf" srcId="{60822C80-4BB0-49F7-B4E3-D59863BA3F9A}" destId="{C1470D85-AEA7-4500-B6C3-7AA8FE441586}" srcOrd="0" destOrd="0" presId="urn:microsoft.com/office/officeart/2008/layout/HalfCircleOrganizationChart"/>
    <dgm:cxn modelId="{09ED94CA-1C1F-4FF2-B5D9-B956D090BC46}" type="presOf" srcId="{B9944AEC-130B-4A54-8118-0540FADF3907}" destId="{ABE5A49A-3259-439F-B5C8-289DF0017A37}" srcOrd="0" destOrd="0" presId="urn:microsoft.com/office/officeart/2008/layout/HalfCircleOrganizationChart"/>
    <dgm:cxn modelId="{29AD47E0-D61F-497F-A4A9-C1295F33C6C8}" type="presOf" srcId="{A32DE853-9A4D-4DA9-A9DE-58E3A288EC3C}" destId="{52101D3E-CA35-47EF-B6B4-A074BD742B32}" srcOrd="0" destOrd="0" presId="urn:microsoft.com/office/officeart/2008/layout/HalfCircleOrganizationChart"/>
    <dgm:cxn modelId="{53773363-1E58-4FF4-99A7-397DED398E8D}" type="presOf" srcId="{8D1DE551-99BB-4BEA-9586-CD7AF9B0EC83}" destId="{56B9E220-F6CF-4FB7-9E85-AC9D732348B7}" srcOrd="0" destOrd="0" presId="urn:microsoft.com/office/officeart/2008/layout/HalfCircleOrganizationChart"/>
    <dgm:cxn modelId="{9DDFAD07-F15A-4E0A-AB64-97E2C555C551}" type="presOf" srcId="{60822C80-4BB0-49F7-B4E3-D59863BA3F9A}" destId="{08E66CE8-F651-4C0F-B188-54EF4F076EBE}" srcOrd="1" destOrd="0" presId="urn:microsoft.com/office/officeart/2008/layout/HalfCircleOrganizationChart"/>
    <dgm:cxn modelId="{FAB4747E-5913-4BC8-A6D1-BF8BB1E9F233}" srcId="{60822C80-4BB0-49F7-B4E3-D59863BA3F9A}" destId="{DE80A640-462E-433B-B40F-ECB9CD96D7D5}" srcOrd="1" destOrd="0" parTransId="{E09B3562-9DF6-4B73-AEC4-41AA3F10BF1B}" sibTransId="{A5E31135-793E-4FA1-A34F-B1429451B3BB}"/>
    <dgm:cxn modelId="{CBCCBACC-ABB5-47BE-AD48-2F205EEF4CA0}" type="presParOf" srcId="{0A94082A-003F-4C8F-87AE-9A33EB4D7DED}" destId="{F960AC8E-E660-4066-A18A-68AE3EA97295}" srcOrd="0" destOrd="0" presId="urn:microsoft.com/office/officeart/2008/layout/HalfCircleOrganizationChart"/>
    <dgm:cxn modelId="{90CE2726-0334-4E6B-B7F4-0B57A450FD2D}" type="presParOf" srcId="{F960AC8E-E660-4066-A18A-68AE3EA97295}" destId="{7CD7A94F-7EBD-4555-8A9F-12E0293BF248}" srcOrd="0" destOrd="0" presId="urn:microsoft.com/office/officeart/2008/layout/HalfCircleOrganizationChart"/>
    <dgm:cxn modelId="{868EBC0B-3317-4607-8535-A34005160A74}" type="presParOf" srcId="{7CD7A94F-7EBD-4555-8A9F-12E0293BF248}" destId="{C1470D85-AEA7-4500-B6C3-7AA8FE441586}" srcOrd="0" destOrd="0" presId="urn:microsoft.com/office/officeart/2008/layout/HalfCircleOrganizationChart"/>
    <dgm:cxn modelId="{1FD37735-267C-4473-B157-64888F773628}" type="presParOf" srcId="{7CD7A94F-7EBD-4555-8A9F-12E0293BF248}" destId="{D115EC62-070E-420C-928D-7B97FE369DDD}" srcOrd="1" destOrd="0" presId="urn:microsoft.com/office/officeart/2008/layout/HalfCircleOrganizationChart"/>
    <dgm:cxn modelId="{9FD90A7F-96AE-44D9-8D83-8AFA9D76C8CE}" type="presParOf" srcId="{7CD7A94F-7EBD-4555-8A9F-12E0293BF248}" destId="{4642F992-CE8D-41BA-917C-60E1AA17F5D9}" srcOrd="2" destOrd="0" presId="urn:microsoft.com/office/officeart/2008/layout/HalfCircleOrganizationChart"/>
    <dgm:cxn modelId="{E1AC4EBA-B08B-4324-9BFD-9BB56E7F7833}" type="presParOf" srcId="{7CD7A94F-7EBD-4555-8A9F-12E0293BF248}" destId="{08E66CE8-F651-4C0F-B188-54EF4F076EBE}" srcOrd="3" destOrd="0" presId="urn:microsoft.com/office/officeart/2008/layout/HalfCircleOrganizationChart"/>
    <dgm:cxn modelId="{3D0B0BAF-DE81-478F-8F27-A4532A95EAFD}" type="presParOf" srcId="{F960AC8E-E660-4066-A18A-68AE3EA97295}" destId="{EB0BEDF4-65C1-4A96-B834-CE8F8DC62165}" srcOrd="1" destOrd="0" presId="urn:microsoft.com/office/officeart/2008/layout/HalfCircleOrganizationChart"/>
    <dgm:cxn modelId="{C614D383-67D1-4E81-9444-A25EE1AF4F39}" type="presParOf" srcId="{EB0BEDF4-65C1-4A96-B834-CE8F8DC62165}" destId="{60B4270B-C529-443F-8EBB-DC670FF36046}" srcOrd="0" destOrd="0" presId="urn:microsoft.com/office/officeart/2008/layout/HalfCircleOrganizationChart"/>
    <dgm:cxn modelId="{A2B444DB-DBA8-4CD6-B108-F4DE3BE0AF30}" type="presParOf" srcId="{EB0BEDF4-65C1-4A96-B834-CE8F8DC62165}" destId="{C82ED3E5-41A5-49A5-BE00-74FEA11E1EC4}" srcOrd="1" destOrd="0" presId="urn:microsoft.com/office/officeart/2008/layout/HalfCircleOrganizationChart"/>
    <dgm:cxn modelId="{7FD4D3ED-F8F8-4F0A-9121-9238B9147EDA}" type="presParOf" srcId="{C82ED3E5-41A5-49A5-BE00-74FEA11E1EC4}" destId="{7AD2FF56-17D9-46CA-9F19-5C827912442E}" srcOrd="0" destOrd="0" presId="urn:microsoft.com/office/officeart/2008/layout/HalfCircleOrganizationChart"/>
    <dgm:cxn modelId="{C3E0465F-6585-4783-9B86-87C6C1168018}" type="presParOf" srcId="{7AD2FF56-17D9-46CA-9F19-5C827912442E}" destId="{E82A6D0D-DAB5-4656-9F89-1DEC3ECB258A}" srcOrd="0" destOrd="0" presId="urn:microsoft.com/office/officeart/2008/layout/HalfCircleOrganizationChart"/>
    <dgm:cxn modelId="{492250F4-6BB2-4824-B0BE-DEEA718460B9}" type="presParOf" srcId="{7AD2FF56-17D9-46CA-9F19-5C827912442E}" destId="{BFEC55B3-3522-46A4-8DF1-552FCB08780B}" srcOrd="1" destOrd="0" presId="urn:microsoft.com/office/officeart/2008/layout/HalfCircleOrganizationChart"/>
    <dgm:cxn modelId="{3477EE4E-9829-4C1D-AE18-29A57B179182}" type="presParOf" srcId="{7AD2FF56-17D9-46CA-9F19-5C827912442E}" destId="{1C9B7636-E082-4D8F-8B0C-173246969B9B}" srcOrd="2" destOrd="0" presId="urn:microsoft.com/office/officeart/2008/layout/HalfCircleOrganizationChart"/>
    <dgm:cxn modelId="{A93496E2-91DB-480A-BBEB-3B36A4021527}" type="presParOf" srcId="{7AD2FF56-17D9-46CA-9F19-5C827912442E}" destId="{D040BDDD-5196-4B5C-8555-535AC55DE519}" srcOrd="3" destOrd="0" presId="urn:microsoft.com/office/officeart/2008/layout/HalfCircleOrganizationChart"/>
    <dgm:cxn modelId="{62406E8B-F6F8-4158-9440-A704CC6628F8}" type="presParOf" srcId="{C82ED3E5-41A5-49A5-BE00-74FEA11E1EC4}" destId="{B5238DE4-1232-4BCE-A792-A2AD82F707AC}" srcOrd="1" destOrd="0" presId="urn:microsoft.com/office/officeart/2008/layout/HalfCircleOrganizationChart"/>
    <dgm:cxn modelId="{327CCFEA-BB68-4831-B2AB-3FE3F380BEB7}" type="presParOf" srcId="{C82ED3E5-41A5-49A5-BE00-74FEA11E1EC4}" destId="{8520849B-CC51-437A-8E36-0DF6332CE7F0}" srcOrd="2" destOrd="0" presId="urn:microsoft.com/office/officeart/2008/layout/HalfCircleOrganizationChart"/>
    <dgm:cxn modelId="{CB83CA0C-8C94-4A90-BBC0-31E8B37721C3}" type="presParOf" srcId="{EB0BEDF4-65C1-4A96-B834-CE8F8DC62165}" destId="{4979A83B-10B2-4230-84FA-1DF328E10055}" srcOrd="2" destOrd="0" presId="urn:microsoft.com/office/officeart/2008/layout/HalfCircleOrganizationChart"/>
    <dgm:cxn modelId="{4556EB6D-1DCF-43AD-8A22-ED245AD499AD}" type="presParOf" srcId="{EB0BEDF4-65C1-4A96-B834-CE8F8DC62165}" destId="{7BD7969D-817C-47EB-BD84-29432CAA692B}" srcOrd="3" destOrd="0" presId="urn:microsoft.com/office/officeart/2008/layout/HalfCircleOrganizationChart"/>
    <dgm:cxn modelId="{F2CA7E26-609A-4865-BD6F-F5B8932876FE}" type="presParOf" srcId="{7BD7969D-817C-47EB-BD84-29432CAA692B}" destId="{85A2A170-B30E-4A4B-92FB-8D721284D13A}" srcOrd="0" destOrd="0" presId="urn:microsoft.com/office/officeart/2008/layout/HalfCircleOrganizationChart"/>
    <dgm:cxn modelId="{1570BA2B-D868-46EF-9716-503C259E45D2}" type="presParOf" srcId="{85A2A170-B30E-4A4B-92FB-8D721284D13A}" destId="{ABE5A49A-3259-439F-B5C8-289DF0017A37}" srcOrd="0" destOrd="0" presId="urn:microsoft.com/office/officeart/2008/layout/HalfCircleOrganizationChart"/>
    <dgm:cxn modelId="{F69044E1-B750-42CC-B54D-D296D3613F3B}" type="presParOf" srcId="{85A2A170-B30E-4A4B-92FB-8D721284D13A}" destId="{0965A4F7-5541-4559-9CA2-F847AEBA1FA8}" srcOrd="1" destOrd="0" presId="urn:microsoft.com/office/officeart/2008/layout/HalfCircleOrganizationChart"/>
    <dgm:cxn modelId="{815FE667-6C7E-4BE6-B612-321DE6E8C30D}" type="presParOf" srcId="{85A2A170-B30E-4A4B-92FB-8D721284D13A}" destId="{1E325128-C02A-4022-BE24-67E0FEC0C51D}" srcOrd="2" destOrd="0" presId="urn:microsoft.com/office/officeart/2008/layout/HalfCircleOrganizationChart"/>
    <dgm:cxn modelId="{8EECAA6E-4168-460C-8366-E51220CD03D9}" type="presParOf" srcId="{85A2A170-B30E-4A4B-92FB-8D721284D13A}" destId="{AD86030F-7708-4D29-9545-A15CF87C5CA0}" srcOrd="3" destOrd="0" presId="urn:microsoft.com/office/officeart/2008/layout/HalfCircleOrganizationChart"/>
    <dgm:cxn modelId="{76B074E8-7D33-4FA6-9E44-F881F8EB1B75}" type="presParOf" srcId="{7BD7969D-817C-47EB-BD84-29432CAA692B}" destId="{FD795D06-0347-4BEB-8416-EA1AD09AA48F}" srcOrd="1" destOrd="0" presId="urn:microsoft.com/office/officeart/2008/layout/HalfCircleOrganizationChart"/>
    <dgm:cxn modelId="{971CCEAC-41FD-4AE7-A4AC-F599C1CC0B12}" type="presParOf" srcId="{7BD7969D-817C-47EB-BD84-29432CAA692B}" destId="{84D6A96C-B279-4DAF-86FC-9A3CD6A2ABCC}" srcOrd="2" destOrd="0" presId="urn:microsoft.com/office/officeart/2008/layout/HalfCircleOrganizationChart"/>
    <dgm:cxn modelId="{6A146191-412F-418A-987A-442FC709CA64}" type="presParOf" srcId="{EB0BEDF4-65C1-4A96-B834-CE8F8DC62165}" destId="{52101D3E-CA35-47EF-B6B4-A074BD742B32}" srcOrd="4" destOrd="0" presId="urn:microsoft.com/office/officeart/2008/layout/HalfCircleOrganizationChart"/>
    <dgm:cxn modelId="{FAC60986-2BAC-43C0-BA0F-F68497FDC592}" type="presParOf" srcId="{EB0BEDF4-65C1-4A96-B834-CE8F8DC62165}" destId="{37209052-4B28-4276-A9BE-31208EA907F7}" srcOrd="5" destOrd="0" presId="urn:microsoft.com/office/officeart/2008/layout/HalfCircleOrganizationChart"/>
    <dgm:cxn modelId="{353E6E6A-E6FE-4DA6-852D-A2E05ED577C4}" type="presParOf" srcId="{37209052-4B28-4276-A9BE-31208EA907F7}" destId="{8F78B2E5-A238-49B5-974A-F05979F30109}" srcOrd="0" destOrd="0" presId="urn:microsoft.com/office/officeart/2008/layout/HalfCircleOrganizationChart"/>
    <dgm:cxn modelId="{D87EB4E4-A8BF-431B-BF64-1BA9B6E6C71F}" type="presParOf" srcId="{8F78B2E5-A238-49B5-974A-F05979F30109}" destId="{56B9E220-F6CF-4FB7-9E85-AC9D732348B7}" srcOrd="0" destOrd="0" presId="urn:microsoft.com/office/officeart/2008/layout/HalfCircleOrganizationChart"/>
    <dgm:cxn modelId="{620F7D7C-60FF-4581-BB6C-F8C97A5E0CF4}" type="presParOf" srcId="{8F78B2E5-A238-49B5-974A-F05979F30109}" destId="{4A059607-2D1C-402D-9A95-3EC8203FA664}" srcOrd="1" destOrd="0" presId="urn:microsoft.com/office/officeart/2008/layout/HalfCircleOrganizationChart"/>
    <dgm:cxn modelId="{2663E5E0-845A-460A-99DD-A78BD5F2574A}" type="presParOf" srcId="{8F78B2E5-A238-49B5-974A-F05979F30109}" destId="{F443F4F5-FF9F-400C-9314-0E4D80E46C2E}" srcOrd="2" destOrd="0" presId="urn:microsoft.com/office/officeart/2008/layout/HalfCircleOrganizationChart"/>
    <dgm:cxn modelId="{F8B46A34-707D-4AF9-93A5-2EC44535CE2C}" type="presParOf" srcId="{8F78B2E5-A238-49B5-974A-F05979F30109}" destId="{89CA1F23-868E-4EC4-BE3E-19556349912B}" srcOrd="3" destOrd="0" presId="urn:microsoft.com/office/officeart/2008/layout/HalfCircleOrganizationChart"/>
    <dgm:cxn modelId="{5B12AE84-D9A3-40DF-8B1D-D506EF290364}" type="presParOf" srcId="{37209052-4B28-4276-A9BE-31208EA907F7}" destId="{3A970A23-4330-4238-80DF-DB4BBD52EE29}" srcOrd="1" destOrd="0" presId="urn:microsoft.com/office/officeart/2008/layout/HalfCircleOrganizationChart"/>
    <dgm:cxn modelId="{7782D3AE-CEE6-4A67-BB2C-3EDC7F64B250}" type="presParOf" srcId="{37209052-4B28-4276-A9BE-31208EA907F7}" destId="{9C7B4AD8-9569-416D-8F89-45D13A360C88}" srcOrd="2" destOrd="0" presId="urn:microsoft.com/office/officeart/2008/layout/HalfCircleOrganizationChart"/>
    <dgm:cxn modelId="{98B7A6E6-031D-4102-83B5-702BF0A675B2}" type="presParOf" srcId="{F960AC8E-E660-4066-A18A-68AE3EA97295}" destId="{1CE08C45-DFC1-4DB9-A85B-D15B6B22BEBA}" srcOrd="2" destOrd="0" presId="urn:microsoft.com/office/officeart/2008/layout/HalfCircleOrganizationChart"/>
    <dgm:cxn modelId="{EE1E23BA-22A2-4D6E-A8F6-51BFB4970025}" type="presParOf" srcId="{1CE08C45-DFC1-4DB9-A85B-D15B6B22BEBA}" destId="{A86AA363-7C92-44A3-B430-9F5B90D3C537}" srcOrd="0" destOrd="0" presId="urn:microsoft.com/office/officeart/2008/layout/HalfCircleOrganizationChart"/>
    <dgm:cxn modelId="{A8FE6CFC-485C-4099-B56F-F9C68C6933F3}" type="presParOf" srcId="{1CE08C45-DFC1-4DB9-A85B-D15B6B22BEBA}" destId="{C89DF4F5-0490-4E46-AF48-51BBC43EE850}" srcOrd="1" destOrd="0" presId="urn:microsoft.com/office/officeart/2008/layout/HalfCircleOrganizationChart"/>
    <dgm:cxn modelId="{1CF043BE-532C-4359-A150-8173D35F28D6}" type="presParOf" srcId="{C89DF4F5-0490-4E46-AF48-51BBC43EE850}" destId="{A98C72E9-B6E9-4804-8760-376834280695}" srcOrd="0" destOrd="0" presId="urn:microsoft.com/office/officeart/2008/layout/HalfCircleOrganizationChart"/>
    <dgm:cxn modelId="{05E3BEF7-651E-450C-B317-B89331518478}" type="presParOf" srcId="{A98C72E9-B6E9-4804-8760-376834280695}" destId="{E6CE54E1-864E-4F2E-A9E5-268ACDBD9052}" srcOrd="0" destOrd="0" presId="urn:microsoft.com/office/officeart/2008/layout/HalfCircleOrganizationChart"/>
    <dgm:cxn modelId="{2EC59D62-BB18-4AB7-8545-38800AABA8F4}" type="presParOf" srcId="{A98C72E9-B6E9-4804-8760-376834280695}" destId="{8CDCEB11-B2C6-4799-A4F7-5854E05C029F}" srcOrd="1" destOrd="0" presId="urn:microsoft.com/office/officeart/2008/layout/HalfCircleOrganizationChart"/>
    <dgm:cxn modelId="{F0BCF05F-0B48-4AD8-A1C5-E57665BDD132}" type="presParOf" srcId="{A98C72E9-B6E9-4804-8760-376834280695}" destId="{27BB5D08-6859-4A8B-A7DB-3D26BB6E4C02}" srcOrd="2" destOrd="0" presId="urn:microsoft.com/office/officeart/2008/layout/HalfCircleOrganizationChart"/>
    <dgm:cxn modelId="{575CAA60-B397-481B-A1DE-6320006AD1BE}" type="presParOf" srcId="{A98C72E9-B6E9-4804-8760-376834280695}" destId="{23173747-4F29-4511-B9DC-82854141A68C}" srcOrd="3" destOrd="0" presId="urn:microsoft.com/office/officeart/2008/layout/HalfCircleOrganizationChart"/>
    <dgm:cxn modelId="{D43007D5-006A-4F99-9880-1E9774C7F14A}" type="presParOf" srcId="{C89DF4F5-0490-4E46-AF48-51BBC43EE850}" destId="{11AD3E66-8B39-4D0E-8217-EF9334CFBBF9}" srcOrd="1" destOrd="0" presId="urn:microsoft.com/office/officeart/2008/layout/HalfCircleOrganizationChart"/>
    <dgm:cxn modelId="{357005AA-6CFA-47A9-92E6-5FF4C69BC2B1}" type="presParOf" srcId="{C89DF4F5-0490-4E46-AF48-51BBC43EE850}" destId="{25384EFF-B14E-4AA6-BB55-A25CE522408C}"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871435-C62C-443D-A646-8B17F0615A54}" type="doc">
      <dgm:prSet loTypeId="urn:microsoft.com/office/officeart/2009/layout/ReverseList" loCatId="relationship" qsTypeId="urn:microsoft.com/office/officeart/2005/8/quickstyle/simple2" qsCatId="simple" csTypeId="urn:microsoft.com/office/officeart/2005/8/colors/colorful1" csCatId="colorful" phldr="1"/>
      <dgm:spPr/>
      <dgm:t>
        <a:bodyPr/>
        <a:lstStyle/>
        <a:p>
          <a:endParaRPr lang="en-US"/>
        </a:p>
      </dgm:t>
    </dgm:pt>
    <dgm:pt modelId="{6FF85A79-8260-4357-BF1F-08346DF12BBD}">
      <dgm:prSet phldrT="[Text]" custT="1"/>
      <dgm:spPr>
        <a:solidFill>
          <a:schemeClr val="accent3">
            <a:lumMod val="20000"/>
            <a:lumOff val="80000"/>
          </a:schemeClr>
        </a:solidFill>
      </dgm:spPr>
      <dgm:t>
        <a:bodyPr/>
        <a:lstStyle/>
        <a:p>
          <a:pPr algn="l"/>
          <a:r>
            <a:rPr lang="en-US" sz="4800" dirty="0" smtClean="0"/>
            <a:t>@IPE</a:t>
          </a:r>
        </a:p>
      </dgm:t>
    </dgm:pt>
    <dgm:pt modelId="{F1F79B69-1EC0-4924-AC38-6D1A2941899A}" type="parTrans" cxnId="{3A54117C-CAE3-4EB8-AC61-DBCC1471AE80}">
      <dgm:prSet/>
      <dgm:spPr/>
      <dgm:t>
        <a:bodyPr/>
        <a:lstStyle/>
        <a:p>
          <a:endParaRPr lang="en-US"/>
        </a:p>
      </dgm:t>
    </dgm:pt>
    <dgm:pt modelId="{36717E81-431B-4FE8-86EF-90B7E6F9C94E}" type="sibTrans" cxnId="{3A54117C-CAE3-4EB8-AC61-DBCC1471AE80}">
      <dgm:prSet/>
      <dgm:spPr/>
      <dgm:t>
        <a:bodyPr/>
        <a:lstStyle/>
        <a:p>
          <a:endParaRPr lang="en-US"/>
        </a:p>
      </dgm:t>
    </dgm:pt>
    <dgm:pt modelId="{F2F57E7E-B92D-4FC5-9739-2145D4EC58B2}">
      <dgm:prSet phldrT="[Text]" custT="1"/>
      <dgm:spPr>
        <a:solidFill>
          <a:schemeClr val="accent6">
            <a:lumMod val="20000"/>
            <a:lumOff val="80000"/>
          </a:schemeClr>
        </a:solidFill>
      </dgm:spPr>
      <dgm:t>
        <a:bodyPr/>
        <a:lstStyle/>
        <a:p>
          <a:r>
            <a:rPr lang="en-US" sz="4800" dirty="0" smtClean="0"/>
            <a:t>@Exit</a:t>
          </a:r>
          <a:endParaRPr lang="en-US" sz="4800" dirty="0"/>
        </a:p>
      </dgm:t>
    </dgm:pt>
    <dgm:pt modelId="{0F79BE50-F1DB-4B70-99C4-C2DF59FDDEFD}" type="sibTrans" cxnId="{24A0B13B-4EC8-4D82-96D3-E72774C3A6EE}">
      <dgm:prSet/>
      <dgm:spPr/>
      <dgm:t>
        <a:bodyPr/>
        <a:lstStyle/>
        <a:p>
          <a:endParaRPr lang="en-US"/>
        </a:p>
      </dgm:t>
    </dgm:pt>
    <dgm:pt modelId="{BA33AB88-412C-45D1-966A-7E5EA069D810}" type="parTrans" cxnId="{24A0B13B-4EC8-4D82-96D3-E72774C3A6EE}">
      <dgm:prSet/>
      <dgm:spPr/>
      <dgm:t>
        <a:bodyPr/>
        <a:lstStyle/>
        <a:p>
          <a:endParaRPr lang="en-US"/>
        </a:p>
      </dgm:t>
    </dgm:pt>
    <dgm:pt modelId="{287D5B56-0401-4243-9D6B-ECC08F7FE2F5}" type="pres">
      <dgm:prSet presAssocID="{5F871435-C62C-443D-A646-8B17F0615A54}" presName="Name0" presStyleCnt="0">
        <dgm:presLayoutVars>
          <dgm:chMax val="2"/>
          <dgm:chPref val="2"/>
          <dgm:animLvl val="lvl"/>
        </dgm:presLayoutVars>
      </dgm:prSet>
      <dgm:spPr/>
      <dgm:t>
        <a:bodyPr/>
        <a:lstStyle/>
        <a:p>
          <a:endParaRPr lang="en-US"/>
        </a:p>
      </dgm:t>
    </dgm:pt>
    <dgm:pt modelId="{B67327F2-7E7E-43FC-8958-523D6A9E4066}" type="pres">
      <dgm:prSet presAssocID="{5F871435-C62C-443D-A646-8B17F0615A54}" presName="LeftText" presStyleLbl="revTx" presStyleIdx="0" presStyleCnt="0">
        <dgm:presLayoutVars>
          <dgm:bulletEnabled val="1"/>
        </dgm:presLayoutVars>
      </dgm:prSet>
      <dgm:spPr/>
      <dgm:t>
        <a:bodyPr/>
        <a:lstStyle/>
        <a:p>
          <a:endParaRPr lang="en-US"/>
        </a:p>
      </dgm:t>
    </dgm:pt>
    <dgm:pt modelId="{D3F8FF2E-E42F-478F-BC54-659B93120548}" type="pres">
      <dgm:prSet presAssocID="{5F871435-C62C-443D-A646-8B17F0615A54}" presName="LeftNode" presStyleLbl="bgImgPlace1" presStyleIdx="0" presStyleCnt="2" custScaleX="154973">
        <dgm:presLayoutVars>
          <dgm:chMax val="2"/>
          <dgm:chPref val="2"/>
        </dgm:presLayoutVars>
      </dgm:prSet>
      <dgm:spPr/>
      <dgm:t>
        <a:bodyPr/>
        <a:lstStyle/>
        <a:p>
          <a:endParaRPr lang="en-US"/>
        </a:p>
      </dgm:t>
    </dgm:pt>
    <dgm:pt modelId="{0B44DF38-F196-4043-AE5F-390A602741BA}" type="pres">
      <dgm:prSet presAssocID="{5F871435-C62C-443D-A646-8B17F0615A54}" presName="RightText" presStyleLbl="revTx" presStyleIdx="0" presStyleCnt="0">
        <dgm:presLayoutVars>
          <dgm:bulletEnabled val="1"/>
        </dgm:presLayoutVars>
      </dgm:prSet>
      <dgm:spPr/>
      <dgm:t>
        <a:bodyPr/>
        <a:lstStyle/>
        <a:p>
          <a:endParaRPr lang="en-US"/>
        </a:p>
      </dgm:t>
    </dgm:pt>
    <dgm:pt modelId="{830182F2-4B17-40EE-93BE-E5DF9243E5E2}" type="pres">
      <dgm:prSet presAssocID="{5F871435-C62C-443D-A646-8B17F0615A54}" presName="RightNode" presStyleLbl="bgImgPlace1" presStyleIdx="1" presStyleCnt="2" custScaleX="121643">
        <dgm:presLayoutVars>
          <dgm:chMax val="0"/>
          <dgm:chPref val="0"/>
        </dgm:presLayoutVars>
      </dgm:prSet>
      <dgm:spPr/>
      <dgm:t>
        <a:bodyPr/>
        <a:lstStyle/>
        <a:p>
          <a:endParaRPr lang="en-US"/>
        </a:p>
      </dgm:t>
    </dgm:pt>
    <dgm:pt modelId="{5B61FF39-FCD5-48F8-B042-0C29A12CE503}" type="pres">
      <dgm:prSet presAssocID="{5F871435-C62C-443D-A646-8B17F0615A54}" presName="TopArrow" presStyleLbl="node1" presStyleIdx="0" presStyleCnt="2" custLinFactNeighborX="-7961" custLinFactNeighborY="-3891">
        <dgm:style>
          <a:lnRef idx="3">
            <a:schemeClr val="lt1"/>
          </a:lnRef>
          <a:fillRef idx="1">
            <a:schemeClr val="accent6"/>
          </a:fillRef>
          <a:effectRef idx="1">
            <a:schemeClr val="accent6"/>
          </a:effectRef>
          <a:fontRef idx="minor">
            <a:schemeClr val="lt1"/>
          </a:fontRef>
        </dgm:style>
      </dgm:prSet>
      <dgm:spPr/>
    </dgm:pt>
    <dgm:pt modelId="{464ADB1A-F7CF-4DB6-9B2C-3BA201623181}" type="pres">
      <dgm:prSet presAssocID="{5F871435-C62C-443D-A646-8B17F0615A54}" presName="BottomArrow" presStyleLbl="node1" presStyleIdx="1" presStyleCnt="2" custLinFactNeighborX="-7961" custLinFactNeighborY="4741"/>
      <dgm:spPr/>
    </dgm:pt>
  </dgm:ptLst>
  <dgm:cxnLst>
    <dgm:cxn modelId="{67940648-8371-4219-9F1B-767B0FFFE2CF}" type="presOf" srcId="{6FF85A79-8260-4357-BF1F-08346DF12BBD}" destId="{B67327F2-7E7E-43FC-8958-523D6A9E4066}" srcOrd="0" destOrd="0" presId="urn:microsoft.com/office/officeart/2009/layout/ReverseList"/>
    <dgm:cxn modelId="{BD1BE6B5-08D3-42C3-B59B-5C2F41F716EC}" type="presOf" srcId="{6FF85A79-8260-4357-BF1F-08346DF12BBD}" destId="{D3F8FF2E-E42F-478F-BC54-659B93120548}" srcOrd="1" destOrd="0" presId="urn:microsoft.com/office/officeart/2009/layout/ReverseList"/>
    <dgm:cxn modelId="{E59E4AE3-A0C7-43F3-A3EE-C77C0745727E}" type="presOf" srcId="{5F871435-C62C-443D-A646-8B17F0615A54}" destId="{287D5B56-0401-4243-9D6B-ECC08F7FE2F5}" srcOrd="0" destOrd="0" presId="urn:microsoft.com/office/officeart/2009/layout/ReverseList"/>
    <dgm:cxn modelId="{24A0B13B-4EC8-4D82-96D3-E72774C3A6EE}" srcId="{5F871435-C62C-443D-A646-8B17F0615A54}" destId="{F2F57E7E-B92D-4FC5-9739-2145D4EC58B2}" srcOrd="1" destOrd="0" parTransId="{BA33AB88-412C-45D1-966A-7E5EA069D810}" sibTransId="{0F79BE50-F1DB-4B70-99C4-C2DF59FDDEFD}"/>
    <dgm:cxn modelId="{3A54117C-CAE3-4EB8-AC61-DBCC1471AE80}" srcId="{5F871435-C62C-443D-A646-8B17F0615A54}" destId="{6FF85A79-8260-4357-BF1F-08346DF12BBD}" srcOrd="0" destOrd="0" parTransId="{F1F79B69-1EC0-4924-AC38-6D1A2941899A}" sibTransId="{36717E81-431B-4FE8-86EF-90B7E6F9C94E}"/>
    <dgm:cxn modelId="{C37A8780-1921-48A1-ADDC-5D9161F28C91}" type="presOf" srcId="{F2F57E7E-B92D-4FC5-9739-2145D4EC58B2}" destId="{830182F2-4B17-40EE-93BE-E5DF9243E5E2}" srcOrd="1" destOrd="0" presId="urn:microsoft.com/office/officeart/2009/layout/ReverseList"/>
    <dgm:cxn modelId="{E19147AB-B12C-43EA-A955-3C4EA4AD1FBA}" type="presOf" srcId="{F2F57E7E-B92D-4FC5-9739-2145D4EC58B2}" destId="{0B44DF38-F196-4043-AE5F-390A602741BA}" srcOrd="0" destOrd="0" presId="urn:microsoft.com/office/officeart/2009/layout/ReverseList"/>
    <dgm:cxn modelId="{60F97EF6-193F-429E-B4BD-0336A6A09F8B}" type="presParOf" srcId="{287D5B56-0401-4243-9D6B-ECC08F7FE2F5}" destId="{B67327F2-7E7E-43FC-8958-523D6A9E4066}" srcOrd="0" destOrd="0" presId="urn:microsoft.com/office/officeart/2009/layout/ReverseList"/>
    <dgm:cxn modelId="{29838431-A355-4DB9-AF36-55CB3EF036A3}" type="presParOf" srcId="{287D5B56-0401-4243-9D6B-ECC08F7FE2F5}" destId="{D3F8FF2E-E42F-478F-BC54-659B93120548}" srcOrd="1" destOrd="0" presId="urn:microsoft.com/office/officeart/2009/layout/ReverseList"/>
    <dgm:cxn modelId="{A5270DC1-1553-40A5-AC01-3D78F604D086}" type="presParOf" srcId="{287D5B56-0401-4243-9D6B-ECC08F7FE2F5}" destId="{0B44DF38-F196-4043-AE5F-390A602741BA}" srcOrd="2" destOrd="0" presId="urn:microsoft.com/office/officeart/2009/layout/ReverseList"/>
    <dgm:cxn modelId="{7DD6FFCB-3103-4224-B0FC-8E6EA1A94FBB}" type="presParOf" srcId="{287D5B56-0401-4243-9D6B-ECC08F7FE2F5}" destId="{830182F2-4B17-40EE-93BE-E5DF9243E5E2}" srcOrd="3" destOrd="0" presId="urn:microsoft.com/office/officeart/2009/layout/ReverseList"/>
    <dgm:cxn modelId="{46866BEB-7843-4C8A-9EF3-007D5E2CA993}" type="presParOf" srcId="{287D5B56-0401-4243-9D6B-ECC08F7FE2F5}" destId="{5B61FF39-FCD5-48F8-B042-0C29A12CE503}" srcOrd="4" destOrd="0" presId="urn:microsoft.com/office/officeart/2009/layout/ReverseList"/>
    <dgm:cxn modelId="{783C732D-8C8F-498B-9279-880DE2ADE1B8}" type="presParOf" srcId="{287D5B56-0401-4243-9D6B-ECC08F7FE2F5}" destId="{464ADB1A-F7CF-4DB6-9B2C-3BA201623181}"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71F271-A848-4AAF-9D1A-8516817AB5DD}"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n-US"/>
        </a:p>
      </dgm:t>
    </dgm:pt>
    <dgm:pt modelId="{BA3D4701-9C35-4FCE-A06E-1969BCF326F7}">
      <dgm:prSet phldrT="[Text]"/>
      <dgm:spPr>
        <a:solidFill>
          <a:schemeClr val="accent6"/>
        </a:solidFill>
      </dgm:spPr>
      <dgm:t>
        <a:bodyPr/>
        <a:lstStyle/>
        <a:p>
          <a:r>
            <a:rPr lang="en-US" dirty="0" smtClean="0"/>
            <a:t>Employment Rates</a:t>
          </a:r>
          <a:endParaRPr lang="en-US" dirty="0"/>
        </a:p>
      </dgm:t>
    </dgm:pt>
    <dgm:pt modelId="{0D6C2D38-CF13-40EE-8A7C-D9ECE4923F00}" type="parTrans" cxnId="{786CFF88-0806-4FF4-A041-97CDA36F5AD9}">
      <dgm:prSet/>
      <dgm:spPr/>
      <dgm:t>
        <a:bodyPr/>
        <a:lstStyle/>
        <a:p>
          <a:endParaRPr lang="en-US"/>
        </a:p>
      </dgm:t>
    </dgm:pt>
    <dgm:pt modelId="{560450C7-E790-4648-84DC-A86584F04F26}" type="sibTrans" cxnId="{786CFF88-0806-4FF4-A041-97CDA36F5AD9}">
      <dgm:prSet/>
      <dgm:spPr/>
      <dgm:t>
        <a:bodyPr/>
        <a:lstStyle/>
        <a:p>
          <a:endParaRPr lang="en-US"/>
        </a:p>
      </dgm:t>
    </dgm:pt>
    <dgm:pt modelId="{B2577DD0-7B31-40AA-A094-2578889CD4C1}">
      <dgm:prSet phldrT="[Text]"/>
      <dgm:spPr>
        <a:solidFill>
          <a:schemeClr val="accent3"/>
        </a:solidFill>
      </dgm:spPr>
      <dgm:t>
        <a:bodyPr/>
        <a:lstStyle/>
        <a:p>
          <a:r>
            <a:rPr lang="en-US" dirty="0" smtClean="0"/>
            <a:t>Labor Market Information</a:t>
          </a:r>
          <a:endParaRPr lang="en-US" dirty="0"/>
        </a:p>
      </dgm:t>
    </dgm:pt>
    <dgm:pt modelId="{FC802A1A-7659-4A4F-8E3B-0F2DEEF212CC}" type="parTrans" cxnId="{D6DFC071-6BEF-499D-A89B-8119C1F928FB}">
      <dgm:prSet/>
      <dgm:spPr/>
      <dgm:t>
        <a:bodyPr/>
        <a:lstStyle/>
        <a:p>
          <a:endParaRPr lang="en-US"/>
        </a:p>
      </dgm:t>
    </dgm:pt>
    <dgm:pt modelId="{138C0D4A-4742-43B7-933F-37FCD5C58597}" type="sibTrans" cxnId="{D6DFC071-6BEF-499D-A89B-8119C1F928FB}">
      <dgm:prSet/>
      <dgm:spPr/>
      <dgm:t>
        <a:bodyPr/>
        <a:lstStyle/>
        <a:p>
          <a:endParaRPr lang="en-US"/>
        </a:p>
      </dgm:t>
    </dgm:pt>
    <dgm:pt modelId="{1D5812DF-717C-48FB-8EF3-12EEC4C78DA9}">
      <dgm:prSet phldrT="[Text]"/>
      <dgm:spPr>
        <a:solidFill>
          <a:schemeClr val="accent4"/>
        </a:solidFill>
      </dgm:spPr>
      <dgm:t>
        <a:bodyPr/>
        <a:lstStyle/>
        <a:p>
          <a:r>
            <a:rPr lang="en-US" dirty="0" smtClean="0"/>
            <a:t>Capacity Building</a:t>
          </a:r>
          <a:endParaRPr lang="en-US" dirty="0"/>
        </a:p>
      </dgm:t>
    </dgm:pt>
    <dgm:pt modelId="{C107E955-EE96-4100-8104-690D9A4FF31C}" type="parTrans" cxnId="{A4B9F29A-A078-4E77-A301-2F7EDC64A2CB}">
      <dgm:prSet/>
      <dgm:spPr/>
      <dgm:t>
        <a:bodyPr/>
        <a:lstStyle/>
        <a:p>
          <a:endParaRPr lang="en-US"/>
        </a:p>
      </dgm:t>
    </dgm:pt>
    <dgm:pt modelId="{3BB0CE69-D0EA-4219-B21E-7F1D25741160}" type="sibTrans" cxnId="{A4B9F29A-A078-4E77-A301-2F7EDC64A2CB}">
      <dgm:prSet/>
      <dgm:spPr/>
      <dgm:t>
        <a:bodyPr/>
        <a:lstStyle/>
        <a:p>
          <a:endParaRPr lang="en-US"/>
        </a:p>
      </dgm:t>
    </dgm:pt>
    <dgm:pt modelId="{23331D50-E299-4833-B30C-651EA1B525A1}">
      <dgm:prSet phldrT="[Text]"/>
      <dgm:spPr>
        <a:solidFill>
          <a:schemeClr val="accent5"/>
        </a:solidFill>
      </dgm:spPr>
      <dgm:t>
        <a:bodyPr/>
        <a:lstStyle/>
        <a:p>
          <a:r>
            <a:rPr lang="en-US" dirty="0" smtClean="0"/>
            <a:t>Workforce Integration</a:t>
          </a:r>
          <a:endParaRPr lang="en-US" dirty="0"/>
        </a:p>
      </dgm:t>
    </dgm:pt>
    <dgm:pt modelId="{6DF53AAC-676F-40E1-9329-50E85173A56C}" type="parTrans" cxnId="{9302F1CC-05C9-4729-B39A-ADB349FB2119}">
      <dgm:prSet/>
      <dgm:spPr/>
      <dgm:t>
        <a:bodyPr/>
        <a:lstStyle/>
        <a:p>
          <a:endParaRPr lang="en-US"/>
        </a:p>
      </dgm:t>
    </dgm:pt>
    <dgm:pt modelId="{1D92841D-4F53-4787-9D2C-27CF666E96F3}" type="sibTrans" cxnId="{9302F1CC-05C9-4729-B39A-ADB349FB2119}">
      <dgm:prSet/>
      <dgm:spPr/>
      <dgm:t>
        <a:bodyPr/>
        <a:lstStyle/>
        <a:p>
          <a:endParaRPr lang="en-US"/>
        </a:p>
      </dgm:t>
    </dgm:pt>
    <dgm:pt modelId="{9DBBA1C3-E32B-44C1-A4B4-D462051EB5D7}">
      <dgm:prSet phldrT="[Text]"/>
      <dgm:spPr>
        <a:solidFill>
          <a:schemeClr val="accent2"/>
        </a:solidFill>
      </dgm:spPr>
      <dgm:t>
        <a:bodyPr/>
        <a:lstStyle/>
        <a:p>
          <a:r>
            <a:rPr lang="en-US" dirty="0" smtClean="0"/>
            <a:t>Staff</a:t>
          </a:r>
          <a:endParaRPr lang="en-US" dirty="0"/>
        </a:p>
      </dgm:t>
    </dgm:pt>
    <dgm:pt modelId="{46A98C86-1788-4EDF-9019-546F36A5B77A}" type="parTrans" cxnId="{18FE49A3-E39B-44E3-B2A7-C8DC5D07ADD0}">
      <dgm:prSet/>
      <dgm:spPr/>
      <dgm:t>
        <a:bodyPr/>
        <a:lstStyle/>
        <a:p>
          <a:endParaRPr lang="en-US"/>
        </a:p>
      </dgm:t>
    </dgm:pt>
    <dgm:pt modelId="{25239510-FDB7-42A0-A68F-97198E38DD4F}" type="sibTrans" cxnId="{18FE49A3-E39B-44E3-B2A7-C8DC5D07ADD0}">
      <dgm:prSet/>
      <dgm:spPr/>
      <dgm:t>
        <a:bodyPr/>
        <a:lstStyle/>
        <a:p>
          <a:endParaRPr lang="en-US"/>
        </a:p>
      </dgm:t>
    </dgm:pt>
    <dgm:pt modelId="{EB9FE02E-1AAE-4BD7-B692-0E4444DEB394}">
      <dgm:prSet/>
      <dgm:spPr>
        <a:solidFill>
          <a:srgbClr val="FFFF00"/>
        </a:solidFill>
      </dgm:spPr>
      <dgm:t>
        <a:bodyPr/>
        <a:lstStyle/>
        <a:p>
          <a:r>
            <a:rPr lang="en-US" dirty="0" smtClean="0"/>
            <a:t>Program Access</a:t>
          </a:r>
          <a:endParaRPr lang="en-US" dirty="0"/>
        </a:p>
      </dgm:t>
    </dgm:pt>
    <dgm:pt modelId="{D9BAD462-6BBC-4D56-B846-E6FB36B7F3EB}" type="parTrans" cxnId="{B71B419F-CC93-422B-AEAF-333A00918149}">
      <dgm:prSet/>
      <dgm:spPr/>
      <dgm:t>
        <a:bodyPr/>
        <a:lstStyle/>
        <a:p>
          <a:endParaRPr lang="en-US"/>
        </a:p>
      </dgm:t>
    </dgm:pt>
    <dgm:pt modelId="{8E3904EC-E3CA-4470-ACF6-05051065BB33}" type="sibTrans" cxnId="{B71B419F-CC93-422B-AEAF-333A00918149}">
      <dgm:prSet/>
      <dgm:spPr/>
      <dgm:t>
        <a:bodyPr/>
        <a:lstStyle/>
        <a:p>
          <a:endParaRPr lang="en-US"/>
        </a:p>
      </dgm:t>
    </dgm:pt>
    <dgm:pt modelId="{61D35146-DE88-4B1B-B30E-D1A24CED9A44}">
      <dgm:prSet/>
      <dgm:spPr>
        <a:solidFill>
          <a:schemeClr val="accent1"/>
        </a:solidFill>
      </dgm:spPr>
      <dgm:t>
        <a:bodyPr/>
        <a:lstStyle/>
        <a:p>
          <a:r>
            <a:rPr lang="en-US" dirty="0" smtClean="0"/>
            <a:t>Economy (local/state)</a:t>
          </a:r>
          <a:endParaRPr lang="en-US" dirty="0"/>
        </a:p>
      </dgm:t>
    </dgm:pt>
    <dgm:pt modelId="{93922EE0-AB22-46C1-A90F-C83DDC1F6E65}" type="parTrans" cxnId="{284E4D41-D17D-4ED3-98FD-9F625567CDBA}">
      <dgm:prSet/>
      <dgm:spPr/>
      <dgm:t>
        <a:bodyPr/>
        <a:lstStyle/>
        <a:p>
          <a:endParaRPr lang="en-US"/>
        </a:p>
      </dgm:t>
    </dgm:pt>
    <dgm:pt modelId="{7500FF0F-7608-443B-927C-563A8ABB293A}" type="sibTrans" cxnId="{284E4D41-D17D-4ED3-98FD-9F625567CDBA}">
      <dgm:prSet/>
      <dgm:spPr/>
      <dgm:t>
        <a:bodyPr/>
        <a:lstStyle/>
        <a:p>
          <a:endParaRPr lang="en-US"/>
        </a:p>
      </dgm:t>
    </dgm:pt>
    <dgm:pt modelId="{78AABABE-539C-4141-8D4F-2D8127037142}" type="pres">
      <dgm:prSet presAssocID="{6671F271-A848-4AAF-9D1A-8516817AB5DD}" presName="composite" presStyleCnt="0">
        <dgm:presLayoutVars>
          <dgm:chMax val="1"/>
          <dgm:dir/>
          <dgm:resizeHandles val="exact"/>
        </dgm:presLayoutVars>
      </dgm:prSet>
      <dgm:spPr/>
      <dgm:t>
        <a:bodyPr/>
        <a:lstStyle/>
        <a:p>
          <a:endParaRPr lang="en-US"/>
        </a:p>
      </dgm:t>
    </dgm:pt>
    <dgm:pt modelId="{A1385D0A-4BA0-422F-994F-B02A153FF375}" type="pres">
      <dgm:prSet presAssocID="{6671F271-A848-4AAF-9D1A-8516817AB5DD}" presName="radial" presStyleCnt="0">
        <dgm:presLayoutVars>
          <dgm:animLvl val="ctr"/>
        </dgm:presLayoutVars>
      </dgm:prSet>
      <dgm:spPr/>
    </dgm:pt>
    <dgm:pt modelId="{FC42A4BF-567E-40D7-BCA3-61CAC5F48255}" type="pres">
      <dgm:prSet presAssocID="{BA3D4701-9C35-4FCE-A06E-1969BCF326F7}" presName="centerShape" presStyleLbl="vennNode1" presStyleIdx="0" presStyleCnt="7"/>
      <dgm:spPr/>
      <dgm:t>
        <a:bodyPr/>
        <a:lstStyle/>
        <a:p>
          <a:endParaRPr lang="en-US"/>
        </a:p>
      </dgm:t>
    </dgm:pt>
    <dgm:pt modelId="{7FDA91DF-8801-49C9-B793-A71A4B0E1BA3}" type="pres">
      <dgm:prSet presAssocID="{B2577DD0-7B31-40AA-A094-2578889CD4C1}" presName="node" presStyleLbl="vennNode1" presStyleIdx="1" presStyleCnt="7">
        <dgm:presLayoutVars>
          <dgm:bulletEnabled val="1"/>
        </dgm:presLayoutVars>
      </dgm:prSet>
      <dgm:spPr/>
      <dgm:t>
        <a:bodyPr/>
        <a:lstStyle/>
        <a:p>
          <a:endParaRPr lang="en-US"/>
        </a:p>
      </dgm:t>
    </dgm:pt>
    <dgm:pt modelId="{3ADE949F-E333-4436-A3B2-AF3F57E81C02}" type="pres">
      <dgm:prSet presAssocID="{1D5812DF-717C-48FB-8EF3-12EEC4C78DA9}" presName="node" presStyleLbl="vennNode1" presStyleIdx="2" presStyleCnt="7">
        <dgm:presLayoutVars>
          <dgm:bulletEnabled val="1"/>
        </dgm:presLayoutVars>
      </dgm:prSet>
      <dgm:spPr/>
      <dgm:t>
        <a:bodyPr/>
        <a:lstStyle/>
        <a:p>
          <a:endParaRPr lang="en-US"/>
        </a:p>
      </dgm:t>
    </dgm:pt>
    <dgm:pt modelId="{49A1F20B-D34F-4E8A-93EA-BAE2397573D6}" type="pres">
      <dgm:prSet presAssocID="{23331D50-E299-4833-B30C-651EA1B525A1}" presName="node" presStyleLbl="vennNode1" presStyleIdx="3" presStyleCnt="7">
        <dgm:presLayoutVars>
          <dgm:bulletEnabled val="1"/>
        </dgm:presLayoutVars>
      </dgm:prSet>
      <dgm:spPr/>
      <dgm:t>
        <a:bodyPr/>
        <a:lstStyle/>
        <a:p>
          <a:endParaRPr lang="en-US"/>
        </a:p>
      </dgm:t>
    </dgm:pt>
    <dgm:pt modelId="{170A2C98-E6A8-46A9-9EA1-63D6A161ECB9}" type="pres">
      <dgm:prSet presAssocID="{EB9FE02E-1AAE-4BD7-B692-0E4444DEB394}" presName="node" presStyleLbl="vennNode1" presStyleIdx="4" presStyleCnt="7">
        <dgm:presLayoutVars>
          <dgm:bulletEnabled val="1"/>
        </dgm:presLayoutVars>
      </dgm:prSet>
      <dgm:spPr/>
      <dgm:t>
        <a:bodyPr/>
        <a:lstStyle/>
        <a:p>
          <a:endParaRPr lang="en-US"/>
        </a:p>
      </dgm:t>
    </dgm:pt>
    <dgm:pt modelId="{3ACD67A6-4267-4F7C-BB7F-65A35FB8E686}" type="pres">
      <dgm:prSet presAssocID="{61D35146-DE88-4B1B-B30E-D1A24CED9A44}" presName="node" presStyleLbl="vennNode1" presStyleIdx="5" presStyleCnt="7">
        <dgm:presLayoutVars>
          <dgm:bulletEnabled val="1"/>
        </dgm:presLayoutVars>
      </dgm:prSet>
      <dgm:spPr/>
      <dgm:t>
        <a:bodyPr/>
        <a:lstStyle/>
        <a:p>
          <a:endParaRPr lang="en-US"/>
        </a:p>
      </dgm:t>
    </dgm:pt>
    <dgm:pt modelId="{906686CF-FD6A-49EB-BBF4-C57D689D59E1}" type="pres">
      <dgm:prSet presAssocID="{9DBBA1C3-E32B-44C1-A4B4-D462051EB5D7}" presName="node" presStyleLbl="vennNode1" presStyleIdx="6" presStyleCnt="7">
        <dgm:presLayoutVars>
          <dgm:bulletEnabled val="1"/>
        </dgm:presLayoutVars>
      </dgm:prSet>
      <dgm:spPr/>
      <dgm:t>
        <a:bodyPr/>
        <a:lstStyle/>
        <a:p>
          <a:endParaRPr lang="en-US"/>
        </a:p>
      </dgm:t>
    </dgm:pt>
  </dgm:ptLst>
  <dgm:cxnLst>
    <dgm:cxn modelId="{A4B9F29A-A078-4E77-A301-2F7EDC64A2CB}" srcId="{BA3D4701-9C35-4FCE-A06E-1969BCF326F7}" destId="{1D5812DF-717C-48FB-8EF3-12EEC4C78DA9}" srcOrd="1" destOrd="0" parTransId="{C107E955-EE96-4100-8104-690D9A4FF31C}" sibTransId="{3BB0CE69-D0EA-4219-B21E-7F1D25741160}"/>
    <dgm:cxn modelId="{786CFF88-0806-4FF4-A041-97CDA36F5AD9}" srcId="{6671F271-A848-4AAF-9D1A-8516817AB5DD}" destId="{BA3D4701-9C35-4FCE-A06E-1969BCF326F7}" srcOrd="0" destOrd="0" parTransId="{0D6C2D38-CF13-40EE-8A7C-D9ECE4923F00}" sibTransId="{560450C7-E790-4648-84DC-A86584F04F26}"/>
    <dgm:cxn modelId="{A3C83D9D-23FC-430D-806D-236F99E34BFE}" type="presOf" srcId="{9DBBA1C3-E32B-44C1-A4B4-D462051EB5D7}" destId="{906686CF-FD6A-49EB-BBF4-C57D689D59E1}" srcOrd="0" destOrd="0" presId="urn:microsoft.com/office/officeart/2005/8/layout/radial3"/>
    <dgm:cxn modelId="{904E9921-A81A-4A96-955D-B1F5B8136877}" type="presOf" srcId="{BA3D4701-9C35-4FCE-A06E-1969BCF326F7}" destId="{FC42A4BF-567E-40D7-BCA3-61CAC5F48255}" srcOrd="0" destOrd="0" presId="urn:microsoft.com/office/officeart/2005/8/layout/radial3"/>
    <dgm:cxn modelId="{B71B419F-CC93-422B-AEAF-333A00918149}" srcId="{BA3D4701-9C35-4FCE-A06E-1969BCF326F7}" destId="{EB9FE02E-1AAE-4BD7-B692-0E4444DEB394}" srcOrd="3" destOrd="0" parTransId="{D9BAD462-6BBC-4D56-B846-E6FB36B7F3EB}" sibTransId="{8E3904EC-E3CA-4470-ACF6-05051065BB33}"/>
    <dgm:cxn modelId="{10145663-E81C-46DA-B3BD-878D64BB152E}" type="presOf" srcId="{61D35146-DE88-4B1B-B30E-D1A24CED9A44}" destId="{3ACD67A6-4267-4F7C-BB7F-65A35FB8E686}" srcOrd="0" destOrd="0" presId="urn:microsoft.com/office/officeart/2005/8/layout/radial3"/>
    <dgm:cxn modelId="{DFE969D8-47F7-4305-A480-5E2C50D5B3BB}" type="presOf" srcId="{1D5812DF-717C-48FB-8EF3-12EEC4C78DA9}" destId="{3ADE949F-E333-4436-A3B2-AF3F57E81C02}" srcOrd="0" destOrd="0" presId="urn:microsoft.com/office/officeart/2005/8/layout/radial3"/>
    <dgm:cxn modelId="{5208FB42-B43E-49C7-B689-02C1214AB173}" type="presOf" srcId="{B2577DD0-7B31-40AA-A094-2578889CD4C1}" destId="{7FDA91DF-8801-49C9-B793-A71A4B0E1BA3}" srcOrd="0" destOrd="0" presId="urn:microsoft.com/office/officeart/2005/8/layout/radial3"/>
    <dgm:cxn modelId="{D49FAE05-6AD2-4E90-AFA6-CFC58F965484}" type="presOf" srcId="{6671F271-A848-4AAF-9D1A-8516817AB5DD}" destId="{78AABABE-539C-4141-8D4F-2D8127037142}" srcOrd="0" destOrd="0" presId="urn:microsoft.com/office/officeart/2005/8/layout/radial3"/>
    <dgm:cxn modelId="{9302F1CC-05C9-4729-B39A-ADB349FB2119}" srcId="{BA3D4701-9C35-4FCE-A06E-1969BCF326F7}" destId="{23331D50-E299-4833-B30C-651EA1B525A1}" srcOrd="2" destOrd="0" parTransId="{6DF53AAC-676F-40E1-9329-50E85173A56C}" sibTransId="{1D92841D-4F53-4787-9D2C-27CF666E96F3}"/>
    <dgm:cxn modelId="{CC826177-CE73-45BD-951A-3872431F6C97}" type="presOf" srcId="{EB9FE02E-1AAE-4BD7-B692-0E4444DEB394}" destId="{170A2C98-E6A8-46A9-9EA1-63D6A161ECB9}" srcOrd="0" destOrd="0" presId="urn:microsoft.com/office/officeart/2005/8/layout/radial3"/>
    <dgm:cxn modelId="{18FE49A3-E39B-44E3-B2A7-C8DC5D07ADD0}" srcId="{BA3D4701-9C35-4FCE-A06E-1969BCF326F7}" destId="{9DBBA1C3-E32B-44C1-A4B4-D462051EB5D7}" srcOrd="5" destOrd="0" parTransId="{46A98C86-1788-4EDF-9019-546F36A5B77A}" sibTransId="{25239510-FDB7-42A0-A68F-97198E38DD4F}"/>
    <dgm:cxn modelId="{D6DFC071-6BEF-499D-A89B-8119C1F928FB}" srcId="{BA3D4701-9C35-4FCE-A06E-1969BCF326F7}" destId="{B2577DD0-7B31-40AA-A094-2578889CD4C1}" srcOrd="0" destOrd="0" parTransId="{FC802A1A-7659-4A4F-8E3B-0F2DEEF212CC}" sibTransId="{138C0D4A-4742-43B7-933F-37FCD5C58597}"/>
    <dgm:cxn modelId="{284E4D41-D17D-4ED3-98FD-9F625567CDBA}" srcId="{BA3D4701-9C35-4FCE-A06E-1969BCF326F7}" destId="{61D35146-DE88-4B1B-B30E-D1A24CED9A44}" srcOrd="4" destOrd="0" parTransId="{93922EE0-AB22-46C1-A90F-C83DDC1F6E65}" sibTransId="{7500FF0F-7608-443B-927C-563A8ABB293A}"/>
    <dgm:cxn modelId="{2449057D-650E-42CF-A67E-2DA64A13BF96}" type="presOf" srcId="{23331D50-E299-4833-B30C-651EA1B525A1}" destId="{49A1F20B-D34F-4E8A-93EA-BAE2397573D6}" srcOrd="0" destOrd="0" presId="urn:microsoft.com/office/officeart/2005/8/layout/radial3"/>
    <dgm:cxn modelId="{D52790A7-7DC0-48D8-93FB-F7A3D2F8DEC7}" type="presParOf" srcId="{78AABABE-539C-4141-8D4F-2D8127037142}" destId="{A1385D0A-4BA0-422F-994F-B02A153FF375}" srcOrd="0" destOrd="0" presId="urn:microsoft.com/office/officeart/2005/8/layout/radial3"/>
    <dgm:cxn modelId="{26C1EC26-952A-43B1-8E7F-5E73EA6F2F9E}" type="presParOf" srcId="{A1385D0A-4BA0-422F-994F-B02A153FF375}" destId="{FC42A4BF-567E-40D7-BCA3-61CAC5F48255}" srcOrd="0" destOrd="0" presId="urn:microsoft.com/office/officeart/2005/8/layout/radial3"/>
    <dgm:cxn modelId="{C761C2D0-1483-4813-B001-D891AB71B7B9}" type="presParOf" srcId="{A1385D0A-4BA0-422F-994F-B02A153FF375}" destId="{7FDA91DF-8801-49C9-B793-A71A4B0E1BA3}" srcOrd="1" destOrd="0" presId="urn:microsoft.com/office/officeart/2005/8/layout/radial3"/>
    <dgm:cxn modelId="{86185989-0647-48B0-80F9-523FEED9BF2D}" type="presParOf" srcId="{A1385D0A-4BA0-422F-994F-B02A153FF375}" destId="{3ADE949F-E333-4436-A3B2-AF3F57E81C02}" srcOrd="2" destOrd="0" presId="urn:microsoft.com/office/officeart/2005/8/layout/radial3"/>
    <dgm:cxn modelId="{1B2D4001-7778-420E-AA5C-876819D80361}" type="presParOf" srcId="{A1385D0A-4BA0-422F-994F-B02A153FF375}" destId="{49A1F20B-D34F-4E8A-93EA-BAE2397573D6}" srcOrd="3" destOrd="0" presId="urn:microsoft.com/office/officeart/2005/8/layout/radial3"/>
    <dgm:cxn modelId="{1CD8171A-CA40-4019-BF2A-2C6D7CE0ADC3}" type="presParOf" srcId="{A1385D0A-4BA0-422F-994F-B02A153FF375}" destId="{170A2C98-E6A8-46A9-9EA1-63D6A161ECB9}" srcOrd="4" destOrd="0" presId="urn:microsoft.com/office/officeart/2005/8/layout/radial3"/>
    <dgm:cxn modelId="{29B58459-D80A-49F8-99EE-6444AF896725}" type="presParOf" srcId="{A1385D0A-4BA0-422F-994F-B02A153FF375}" destId="{3ACD67A6-4267-4F7C-BB7F-65A35FB8E686}" srcOrd="5" destOrd="0" presId="urn:microsoft.com/office/officeart/2005/8/layout/radial3"/>
    <dgm:cxn modelId="{D152B1D8-87D1-4FD9-80F7-1266082D0DCE}" type="presParOf" srcId="{A1385D0A-4BA0-422F-994F-B02A153FF375}" destId="{906686CF-FD6A-49EB-BBF4-C57D689D59E1}"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65681-929B-478E-86E0-5B31B06EBB30}">
      <dsp:nvSpPr>
        <dsp:cNvPr id="0" name=""/>
        <dsp:cNvSpPr/>
      </dsp:nvSpPr>
      <dsp:spPr>
        <a:xfrm>
          <a:off x="3280751" y="477877"/>
          <a:ext cx="3663968" cy="3663968"/>
        </a:xfrm>
        <a:prstGeom prst="blockArc">
          <a:avLst>
            <a:gd name="adj1" fmla="val 12600000"/>
            <a:gd name="adj2" fmla="val 16200000"/>
            <a:gd name="adj3" fmla="val 4532"/>
          </a:avLst>
        </a:prstGeom>
        <a:solidFill>
          <a:srgbClr val="FF0000"/>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B9A930C-7C85-43AB-8A3E-3645D9B76DA7}">
      <dsp:nvSpPr>
        <dsp:cNvPr id="0" name=""/>
        <dsp:cNvSpPr/>
      </dsp:nvSpPr>
      <dsp:spPr>
        <a:xfrm>
          <a:off x="3295187" y="535658"/>
          <a:ext cx="3663968" cy="3663968"/>
        </a:xfrm>
        <a:prstGeom prst="blockArc">
          <a:avLst>
            <a:gd name="adj1" fmla="val 9000000"/>
            <a:gd name="adj2" fmla="val 12600000"/>
            <a:gd name="adj3" fmla="val 4532"/>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0FF7D18-66C4-4969-9658-3ED823F53CA8}">
      <dsp:nvSpPr>
        <dsp:cNvPr id="0" name=""/>
        <dsp:cNvSpPr/>
      </dsp:nvSpPr>
      <dsp:spPr>
        <a:xfrm>
          <a:off x="3295187" y="535658"/>
          <a:ext cx="3663968" cy="3663968"/>
        </a:xfrm>
        <a:prstGeom prst="blockArc">
          <a:avLst>
            <a:gd name="adj1" fmla="val 5400000"/>
            <a:gd name="adj2" fmla="val 9000000"/>
            <a:gd name="adj3" fmla="val 4532"/>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DF1193E-A9C2-4A7C-AB6A-812185308BEF}">
      <dsp:nvSpPr>
        <dsp:cNvPr id="0" name=""/>
        <dsp:cNvSpPr/>
      </dsp:nvSpPr>
      <dsp:spPr>
        <a:xfrm>
          <a:off x="3295187" y="535658"/>
          <a:ext cx="3663968" cy="3663968"/>
        </a:xfrm>
        <a:prstGeom prst="blockArc">
          <a:avLst>
            <a:gd name="adj1" fmla="val 1800000"/>
            <a:gd name="adj2" fmla="val 5400000"/>
            <a:gd name="adj3" fmla="val 4532"/>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5DF2636-7F8D-4769-92A2-E8878510BBD0}">
      <dsp:nvSpPr>
        <dsp:cNvPr id="0" name=""/>
        <dsp:cNvSpPr/>
      </dsp:nvSpPr>
      <dsp:spPr>
        <a:xfrm>
          <a:off x="3295187" y="535658"/>
          <a:ext cx="3663968" cy="3663968"/>
        </a:xfrm>
        <a:prstGeom prst="blockArc">
          <a:avLst>
            <a:gd name="adj1" fmla="val 19800000"/>
            <a:gd name="adj2" fmla="val 1800000"/>
            <a:gd name="adj3" fmla="val 4532"/>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CF865A-8A57-4A1B-AF2A-3D19AD664360}">
      <dsp:nvSpPr>
        <dsp:cNvPr id="0" name=""/>
        <dsp:cNvSpPr/>
      </dsp:nvSpPr>
      <dsp:spPr>
        <a:xfrm>
          <a:off x="3295187" y="535658"/>
          <a:ext cx="3663968" cy="3663968"/>
        </a:xfrm>
        <a:prstGeom prst="blockArc">
          <a:avLst>
            <a:gd name="adj1" fmla="val 16200000"/>
            <a:gd name="adj2" fmla="val 19800000"/>
            <a:gd name="adj3" fmla="val 4532"/>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28156D-200F-4E96-8378-A325DC204870}">
      <dsp:nvSpPr>
        <dsp:cNvPr id="0" name=""/>
        <dsp:cNvSpPr/>
      </dsp:nvSpPr>
      <dsp:spPr>
        <a:xfrm>
          <a:off x="4303519" y="1543990"/>
          <a:ext cx="1647304" cy="1647304"/>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 VR Agency</a:t>
          </a:r>
          <a:endParaRPr lang="en-US" sz="2900" kern="1200" dirty="0"/>
        </a:p>
      </dsp:txBody>
      <dsp:txXfrm>
        <a:off x="4544761" y="1785232"/>
        <a:ext cx="1164820" cy="1164820"/>
      </dsp:txXfrm>
    </dsp:sp>
    <dsp:sp modelId="{CF05B790-B868-47A3-AA13-A643A5301725}">
      <dsp:nvSpPr>
        <dsp:cNvPr id="0" name=""/>
        <dsp:cNvSpPr/>
      </dsp:nvSpPr>
      <dsp:spPr>
        <a:xfrm>
          <a:off x="4550615" y="614"/>
          <a:ext cx="1153112" cy="1153112"/>
        </a:xfrm>
        <a:prstGeom prst="ellipse">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SF-425</a:t>
          </a:r>
          <a:endParaRPr lang="en-US" sz="1900" kern="1200" dirty="0"/>
        </a:p>
      </dsp:txBody>
      <dsp:txXfrm>
        <a:off x="4719484" y="169483"/>
        <a:ext cx="815374" cy="815374"/>
      </dsp:txXfrm>
    </dsp:sp>
    <dsp:sp modelId="{99C9CE37-A9C5-47E7-BFC6-5D1527334492}">
      <dsp:nvSpPr>
        <dsp:cNvPr id="0" name=""/>
        <dsp:cNvSpPr/>
      </dsp:nvSpPr>
      <dsp:spPr>
        <a:xfrm>
          <a:off x="6101209" y="895850"/>
          <a:ext cx="1153112" cy="1153112"/>
        </a:xfrm>
        <a:prstGeom prst="ellipse">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Internal Reports</a:t>
          </a:r>
          <a:endParaRPr lang="en-US" sz="1900" kern="1200" dirty="0"/>
        </a:p>
      </dsp:txBody>
      <dsp:txXfrm>
        <a:off x="6270078" y="1064719"/>
        <a:ext cx="815374" cy="815374"/>
      </dsp:txXfrm>
    </dsp:sp>
    <dsp:sp modelId="{FB3F4E46-0238-4CB9-8796-63E6FD71A523}">
      <dsp:nvSpPr>
        <dsp:cNvPr id="0" name=""/>
        <dsp:cNvSpPr/>
      </dsp:nvSpPr>
      <dsp:spPr>
        <a:xfrm>
          <a:off x="6101209" y="2686322"/>
          <a:ext cx="1153112" cy="1153112"/>
        </a:xfrm>
        <a:prstGeom prst="ellipse">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RSA-2</a:t>
          </a:r>
          <a:endParaRPr lang="en-US" sz="1900" kern="1200" dirty="0"/>
        </a:p>
      </dsp:txBody>
      <dsp:txXfrm>
        <a:off x="6270078" y="2855191"/>
        <a:ext cx="815374" cy="815374"/>
      </dsp:txXfrm>
    </dsp:sp>
    <dsp:sp modelId="{AC77D0EC-3F53-4727-AC1A-7A69D255E635}">
      <dsp:nvSpPr>
        <dsp:cNvPr id="0" name=""/>
        <dsp:cNvSpPr/>
      </dsp:nvSpPr>
      <dsp:spPr>
        <a:xfrm>
          <a:off x="4550615" y="3581558"/>
          <a:ext cx="1153112" cy="1153112"/>
        </a:xfrm>
        <a:prstGeom prst="ellipse">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State Plan</a:t>
          </a:r>
          <a:endParaRPr lang="en-US" sz="1900" kern="1200" dirty="0"/>
        </a:p>
      </dsp:txBody>
      <dsp:txXfrm>
        <a:off x="4719484" y="3750427"/>
        <a:ext cx="815374" cy="815374"/>
      </dsp:txXfrm>
    </dsp:sp>
    <dsp:sp modelId="{C5F63D8B-2F35-4DDB-A187-41F137906725}">
      <dsp:nvSpPr>
        <dsp:cNvPr id="0" name=""/>
        <dsp:cNvSpPr/>
      </dsp:nvSpPr>
      <dsp:spPr>
        <a:xfrm>
          <a:off x="3000020" y="2686322"/>
          <a:ext cx="1153112" cy="1153112"/>
        </a:xfrm>
        <a:prstGeom prst="ellipse">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RSA-911</a:t>
          </a:r>
          <a:endParaRPr lang="en-US" sz="1900" kern="1200" dirty="0"/>
        </a:p>
      </dsp:txBody>
      <dsp:txXfrm>
        <a:off x="3168889" y="2855191"/>
        <a:ext cx="815374" cy="815374"/>
      </dsp:txXfrm>
    </dsp:sp>
    <dsp:sp modelId="{5C81B3F6-FAC9-4A3F-8D5E-B63D88F54EA5}">
      <dsp:nvSpPr>
        <dsp:cNvPr id="0" name=""/>
        <dsp:cNvSpPr/>
      </dsp:nvSpPr>
      <dsp:spPr>
        <a:xfrm>
          <a:off x="3000020" y="895850"/>
          <a:ext cx="1153112" cy="1153112"/>
        </a:xfrm>
        <a:prstGeom prst="ellipse">
          <a:avLst/>
        </a:prstGeom>
        <a:solidFill>
          <a:srgbClr val="FF000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RSA-113</a:t>
          </a:r>
          <a:endParaRPr lang="en-US" sz="1900" kern="1200" dirty="0"/>
        </a:p>
      </dsp:txBody>
      <dsp:txXfrm>
        <a:off x="3168889" y="1064719"/>
        <a:ext cx="815374" cy="815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B851-4178-4710-8DDC-F91E779BD02B}">
      <dsp:nvSpPr>
        <dsp:cNvPr id="0" name=""/>
        <dsp:cNvSpPr/>
      </dsp:nvSpPr>
      <dsp:spPr>
        <a:xfrm>
          <a:off x="3138757" y="195024"/>
          <a:ext cx="3870483" cy="1344168"/>
        </a:xfrm>
        <a:prstGeom prst="ellipse">
          <a:avLst/>
        </a:prstGeom>
        <a:solidFill>
          <a:schemeClr val="accent4">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47FD9F2E-19D1-4A7B-85D5-8C24DF1200A8}">
      <dsp:nvSpPr>
        <dsp:cNvPr id="0" name=""/>
        <dsp:cNvSpPr/>
      </dsp:nvSpPr>
      <dsp:spPr>
        <a:xfrm>
          <a:off x="4704953" y="3486435"/>
          <a:ext cx="750093" cy="480060"/>
        </a:xfrm>
        <a:prstGeom prst="downArrow">
          <a:avLst/>
        </a:prstGeom>
        <a:solidFill>
          <a:schemeClr val="accent4">
            <a:tint val="4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10F9E65-AEFC-4E6F-9632-905376D31233}">
      <dsp:nvSpPr>
        <dsp:cNvPr id="0" name=""/>
        <dsp:cNvSpPr/>
      </dsp:nvSpPr>
      <dsp:spPr>
        <a:xfrm>
          <a:off x="1887462" y="3870483"/>
          <a:ext cx="6385074" cy="90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Reasonable Assurance </a:t>
          </a:r>
          <a:endParaRPr lang="en-US" sz="3100" kern="1200" dirty="0"/>
        </a:p>
      </dsp:txBody>
      <dsp:txXfrm>
        <a:off x="1887462" y="3870483"/>
        <a:ext cx="6385074" cy="900112"/>
      </dsp:txXfrm>
    </dsp:sp>
    <dsp:sp modelId="{4E8DE606-B54C-4FAA-834A-C58A213F60D2}">
      <dsp:nvSpPr>
        <dsp:cNvPr id="0" name=""/>
        <dsp:cNvSpPr/>
      </dsp:nvSpPr>
      <dsp:spPr>
        <a:xfrm>
          <a:off x="4545933" y="1643005"/>
          <a:ext cx="1350168" cy="1350168"/>
        </a:xfrm>
        <a:prstGeom prst="ellipse">
          <a:avLst/>
        </a:prstGeom>
        <a:solidFill>
          <a:schemeClr val="accent6"/>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Policies &amp; Procedures</a:t>
          </a:r>
          <a:endParaRPr lang="en-US" sz="1500" kern="1200" dirty="0"/>
        </a:p>
      </dsp:txBody>
      <dsp:txXfrm>
        <a:off x="4743661" y="1840733"/>
        <a:ext cx="954712" cy="954712"/>
      </dsp:txXfrm>
    </dsp:sp>
    <dsp:sp modelId="{55A0D5E6-7B59-43D1-98D9-11279C000A37}">
      <dsp:nvSpPr>
        <dsp:cNvPr id="0" name=""/>
        <dsp:cNvSpPr/>
      </dsp:nvSpPr>
      <dsp:spPr>
        <a:xfrm>
          <a:off x="3579812" y="630078"/>
          <a:ext cx="1350168" cy="1350168"/>
        </a:xfrm>
        <a:prstGeom prst="ellipse">
          <a:avLst/>
        </a:prstGeom>
        <a:solidFill>
          <a:schemeClr val="accent2"/>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Training &amp; Assessment</a:t>
          </a:r>
          <a:endParaRPr lang="en-US" sz="1500" kern="1200" dirty="0"/>
        </a:p>
      </dsp:txBody>
      <dsp:txXfrm>
        <a:off x="3777540" y="827806"/>
        <a:ext cx="954712" cy="954712"/>
      </dsp:txXfrm>
    </dsp:sp>
    <dsp:sp modelId="{1FEBD936-1A9F-4FBD-AE6D-519F1A26EE0C}">
      <dsp:nvSpPr>
        <dsp:cNvPr id="0" name=""/>
        <dsp:cNvSpPr/>
      </dsp:nvSpPr>
      <dsp:spPr>
        <a:xfrm>
          <a:off x="4959985" y="303637"/>
          <a:ext cx="1350168" cy="1350168"/>
        </a:xfrm>
        <a:prstGeom prst="ellipse">
          <a:avLst/>
        </a:prstGeom>
        <a:solidFill>
          <a:schemeClr val="accent4">
            <a:hueOff val="-4464770"/>
            <a:satOff val="26899"/>
            <a:lumOff val="215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Internal Controls</a:t>
          </a:r>
          <a:endParaRPr lang="en-US" sz="1500" kern="1200" dirty="0"/>
        </a:p>
      </dsp:txBody>
      <dsp:txXfrm>
        <a:off x="5157713" y="501365"/>
        <a:ext cx="954712" cy="954712"/>
      </dsp:txXfrm>
    </dsp:sp>
    <dsp:sp modelId="{FF0E934C-9D65-4087-8361-27F2F2219921}">
      <dsp:nvSpPr>
        <dsp:cNvPr id="0" name=""/>
        <dsp:cNvSpPr/>
      </dsp:nvSpPr>
      <dsp:spPr>
        <a:xfrm>
          <a:off x="2979737" y="30003"/>
          <a:ext cx="4200525" cy="3360420"/>
        </a:xfrm>
        <a:prstGeom prst="funnel">
          <a:avLst/>
        </a:prstGeom>
        <a:solidFill>
          <a:schemeClr val="lt1">
            <a:alpha val="4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AA363-7C92-44A3-B430-9F5B90D3C537}">
      <dsp:nvSpPr>
        <dsp:cNvPr id="0" name=""/>
        <dsp:cNvSpPr/>
      </dsp:nvSpPr>
      <dsp:spPr>
        <a:xfrm>
          <a:off x="4042885" y="1250726"/>
          <a:ext cx="1037114" cy="749721"/>
        </a:xfrm>
        <a:custGeom>
          <a:avLst/>
          <a:gdLst/>
          <a:ahLst/>
          <a:cxnLst/>
          <a:rect l="0" t="0" r="0" b="0"/>
          <a:pathLst>
            <a:path>
              <a:moveTo>
                <a:pt x="1037114" y="0"/>
              </a:moveTo>
              <a:lnTo>
                <a:pt x="1037114" y="749721"/>
              </a:lnTo>
              <a:lnTo>
                <a:pt x="0" y="749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01D3E-CA35-47EF-B6B4-A074BD742B32}">
      <dsp:nvSpPr>
        <dsp:cNvPr id="0" name=""/>
        <dsp:cNvSpPr/>
      </dsp:nvSpPr>
      <dsp:spPr>
        <a:xfrm>
          <a:off x="5080000" y="1250726"/>
          <a:ext cx="3023877" cy="2299146"/>
        </a:xfrm>
        <a:custGeom>
          <a:avLst/>
          <a:gdLst/>
          <a:ahLst/>
          <a:cxnLst/>
          <a:rect l="0" t="0" r="0" b="0"/>
          <a:pathLst>
            <a:path>
              <a:moveTo>
                <a:pt x="0" y="0"/>
              </a:moveTo>
              <a:lnTo>
                <a:pt x="0" y="2036743"/>
              </a:lnTo>
              <a:lnTo>
                <a:pt x="3023877" y="2036743"/>
              </a:lnTo>
              <a:lnTo>
                <a:pt x="3023877"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79A83B-10B2-4230-84FA-1DF328E10055}">
      <dsp:nvSpPr>
        <dsp:cNvPr id="0" name=""/>
        <dsp:cNvSpPr/>
      </dsp:nvSpPr>
      <dsp:spPr>
        <a:xfrm>
          <a:off x="5034280" y="1250726"/>
          <a:ext cx="91440" cy="2299146"/>
        </a:xfrm>
        <a:custGeom>
          <a:avLst/>
          <a:gdLst/>
          <a:ahLst/>
          <a:cxnLst/>
          <a:rect l="0" t="0" r="0" b="0"/>
          <a:pathLst>
            <a:path>
              <a:moveTo>
                <a:pt x="45720" y="0"/>
              </a:moveTo>
              <a:lnTo>
                <a:pt x="45720"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4270B-C529-443F-8EBB-DC670FF36046}">
      <dsp:nvSpPr>
        <dsp:cNvPr id="0" name=""/>
        <dsp:cNvSpPr/>
      </dsp:nvSpPr>
      <dsp:spPr>
        <a:xfrm>
          <a:off x="2056122" y="1250726"/>
          <a:ext cx="3023877" cy="2299146"/>
        </a:xfrm>
        <a:custGeom>
          <a:avLst/>
          <a:gdLst/>
          <a:ahLst/>
          <a:cxnLst/>
          <a:rect l="0" t="0" r="0" b="0"/>
          <a:pathLst>
            <a:path>
              <a:moveTo>
                <a:pt x="3023877" y="0"/>
              </a:moveTo>
              <a:lnTo>
                <a:pt x="3023877" y="2036743"/>
              </a:lnTo>
              <a:lnTo>
                <a:pt x="0" y="2036743"/>
              </a:lnTo>
              <a:lnTo>
                <a:pt x="0"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15EC62-070E-420C-928D-7B97FE369DDD}">
      <dsp:nvSpPr>
        <dsp:cNvPr id="0" name=""/>
        <dsp:cNvSpPr/>
      </dsp:nvSpPr>
      <dsp:spPr>
        <a:xfrm>
          <a:off x="4455231" y="1190"/>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42F992-CE8D-41BA-917C-60E1AA17F5D9}">
      <dsp:nvSpPr>
        <dsp:cNvPr id="0" name=""/>
        <dsp:cNvSpPr/>
      </dsp:nvSpPr>
      <dsp:spPr>
        <a:xfrm>
          <a:off x="4455231" y="1190"/>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470D85-AEA7-4500-B6C3-7AA8FE441586}">
      <dsp:nvSpPr>
        <dsp:cNvPr id="0" name=""/>
        <dsp:cNvSpPr/>
      </dsp:nvSpPr>
      <dsp:spPr>
        <a:xfrm>
          <a:off x="3830463" y="226107"/>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Potentially Eligible Student</a:t>
          </a:r>
          <a:endParaRPr lang="en-US" sz="2700" kern="1200" dirty="0">
            <a:solidFill>
              <a:schemeClr val="tx1">
                <a:lumMod val="50000"/>
                <a:lumOff val="50000"/>
              </a:schemeClr>
            </a:solidFill>
          </a:endParaRPr>
        </a:p>
      </dsp:txBody>
      <dsp:txXfrm>
        <a:off x="3830463" y="226107"/>
        <a:ext cx="2499072" cy="799703"/>
      </dsp:txXfrm>
    </dsp:sp>
    <dsp:sp modelId="{BFEC55B3-3522-46A4-8DF1-552FCB08780B}">
      <dsp:nvSpPr>
        <dsp:cNvPr id="0" name=""/>
        <dsp:cNvSpPr/>
      </dsp:nvSpPr>
      <dsp:spPr>
        <a:xfrm>
          <a:off x="1431354"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636-E082-4D8F-8B0C-173246969B9B}">
      <dsp:nvSpPr>
        <dsp:cNvPr id="0" name=""/>
        <dsp:cNvSpPr/>
      </dsp:nvSpPr>
      <dsp:spPr>
        <a:xfrm>
          <a:off x="1431354"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A6D0D-DAB5-4656-9F89-1DEC3ECB258A}">
      <dsp:nvSpPr>
        <dsp:cNvPr id="0" name=""/>
        <dsp:cNvSpPr/>
      </dsp:nvSpPr>
      <dsp:spPr>
        <a:xfrm>
          <a:off x="806586"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Pre-ETS</a:t>
          </a:r>
          <a:endParaRPr lang="en-US" sz="2700" kern="1200" dirty="0">
            <a:solidFill>
              <a:schemeClr val="tx1">
                <a:lumMod val="50000"/>
                <a:lumOff val="50000"/>
              </a:schemeClr>
            </a:solidFill>
          </a:endParaRPr>
        </a:p>
      </dsp:txBody>
      <dsp:txXfrm>
        <a:off x="806586" y="3774789"/>
        <a:ext cx="2499072" cy="799703"/>
      </dsp:txXfrm>
    </dsp:sp>
    <dsp:sp modelId="{0965A4F7-5541-4559-9CA2-F847AEBA1FA8}">
      <dsp:nvSpPr>
        <dsp:cNvPr id="0" name=""/>
        <dsp:cNvSpPr/>
      </dsp:nvSpPr>
      <dsp:spPr>
        <a:xfrm>
          <a:off x="4455231"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325128-C02A-4022-BE24-67E0FEC0C51D}">
      <dsp:nvSpPr>
        <dsp:cNvPr id="0" name=""/>
        <dsp:cNvSpPr/>
      </dsp:nvSpPr>
      <dsp:spPr>
        <a:xfrm>
          <a:off x="4455231"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E5A49A-3259-439F-B5C8-289DF0017A37}">
      <dsp:nvSpPr>
        <dsp:cNvPr id="0" name=""/>
        <dsp:cNvSpPr/>
      </dsp:nvSpPr>
      <dsp:spPr>
        <a:xfrm>
          <a:off x="3830463"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IPE Goal</a:t>
          </a:r>
          <a:endParaRPr lang="en-US" sz="2700" kern="1200" dirty="0">
            <a:solidFill>
              <a:schemeClr val="tx1">
                <a:lumMod val="50000"/>
                <a:lumOff val="50000"/>
              </a:schemeClr>
            </a:solidFill>
          </a:endParaRPr>
        </a:p>
      </dsp:txBody>
      <dsp:txXfrm>
        <a:off x="3830463" y="3774789"/>
        <a:ext cx="2499072" cy="799703"/>
      </dsp:txXfrm>
    </dsp:sp>
    <dsp:sp modelId="{4A059607-2D1C-402D-9A95-3EC8203FA664}">
      <dsp:nvSpPr>
        <dsp:cNvPr id="0" name=""/>
        <dsp:cNvSpPr/>
      </dsp:nvSpPr>
      <dsp:spPr>
        <a:xfrm>
          <a:off x="7479109"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43F4F5-FF9F-400C-9314-0E4D80E46C2E}">
      <dsp:nvSpPr>
        <dsp:cNvPr id="0" name=""/>
        <dsp:cNvSpPr/>
      </dsp:nvSpPr>
      <dsp:spPr>
        <a:xfrm>
          <a:off x="7479109"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B9E220-F6CF-4FB7-9E85-AC9D732348B7}">
      <dsp:nvSpPr>
        <dsp:cNvPr id="0" name=""/>
        <dsp:cNvSpPr/>
      </dsp:nvSpPr>
      <dsp:spPr>
        <a:xfrm>
          <a:off x="6854341"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Outcomes</a:t>
          </a:r>
          <a:endParaRPr lang="en-US" sz="2700" kern="1200" dirty="0">
            <a:solidFill>
              <a:schemeClr val="tx1">
                <a:lumMod val="50000"/>
                <a:lumOff val="50000"/>
              </a:schemeClr>
            </a:solidFill>
          </a:endParaRPr>
        </a:p>
      </dsp:txBody>
      <dsp:txXfrm>
        <a:off x="6854341" y="3774789"/>
        <a:ext cx="2499072" cy="799703"/>
      </dsp:txXfrm>
    </dsp:sp>
    <dsp:sp modelId="{8CDCEB11-B2C6-4799-A4F7-5854E05C029F}">
      <dsp:nvSpPr>
        <dsp:cNvPr id="0" name=""/>
        <dsp:cNvSpPr/>
      </dsp:nvSpPr>
      <dsp:spPr>
        <a:xfrm>
          <a:off x="2943293" y="1775531"/>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BB5D08-6859-4A8B-A7DB-3D26BB6E4C02}">
      <dsp:nvSpPr>
        <dsp:cNvPr id="0" name=""/>
        <dsp:cNvSpPr/>
      </dsp:nvSpPr>
      <dsp:spPr>
        <a:xfrm>
          <a:off x="2943293" y="1775531"/>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E54E1-864E-4F2E-A9E5-268ACDBD9052}">
      <dsp:nvSpPr>
        <dsp:cNvPr id="0" name=""/>
        <dsp:cNvSpPr/>
      </dsp:nvSpPr>
      <dsp:spPr>
        <a:xfrm>
          <a:off x="2318525" y="2000448"/>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kern="1200" dirty="0" smtClean="0"/>
            <a:t>Does not apply for VR Services</a:t>
          </a:r>
          <a:endParaRPr lang="en-US" sz="2700" b="1" kern="1200" dirty="0"/>
        </a:p>
      </dsp:txBody>
      <dsp:txXfrm>
        <a:off x="2318525" y="2000448"/>
        <a:ext cx="2499072" cy="799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8FF2E-E42F-478F-BC54-659B93120548}">
      <dsp:nvSpPr>
        <dsp:cNvPr id="0" name=""/>
        <dsp:cNvSpPr/>
      </dsp:nvSpPr>
      <dsp:spPr>
        <a:xfrm rot="16200000">
          <a:off x="2708151" y="939098"/>
          <a:ext cx="3086305" cy="2922883"/>
        </a:xfrm>
        <a:prstGeom prst="round2SameRect">
          <a:avLst>
            <a:gd name="adj1" fmla="val 16670"/>
            <a:gd name="adj2" fmla="val 0"/>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182880" tIns="304800" rIns="274320" bIns="304800" numCol="1" spcCol="1270" anchor="t" anchorCtr="0">
          <a:noAutofit/>
        </a:bodyPr>
        <a:lstStyle/>
        <a:p>
          <a:pPr lvl="0" algn="l" defTabSz="2133600">
            <a:lnSpc>
              <a:spcPct val="90000"/>
            </a:lnSpc>
            <a:spcBef>
              <a:spcPct val="0"/>
            </a:spcBef>
            <a:spcAft>
              <a:spcPct val="35000"/>
            </a:spcAft>
          </a:pPr>
          <a:r>
            <a:rPr lang="en-US" sz="4800" kern="1200" dirty="0" smtClean="0"/>
            <a:t>@IPE</a:t>
          </a:r>
        </a:p>
      </dsp:txBody>
      <dsp:txXfrm rot="5400000">
        <a:off x="2932571" y="1000097"/>
        <a:ext cx="2780174" cy="2800887"/>
      </dsp:txXfrm>
    </dsp:sp>
    <dsp:sp modelId="{830182F2-4B17-40EE-93BE-E5DF9243E5E2}">
      <dsp:nvSpPr>
        <dsp:cNvPr id="0" name=""/>
        <dsp:cNvSpPr/>
      </dsp:nvSpPr>
      <dsp:spPr>
        <a:xfrm rot="5400000">
          <a:off x="4679854" y="1253410"/>
          <a:ext cx="3086305" cy="2294259"/>
        </a:xfrm>
        <a:prstGeom prst="round2SameRect">
          <a:avLst>
            <a:gd name="adj1" fmla="val 16670"/>
            <a:gd name="adj2" fmla="val 0"/>
          </a:avLst>
        </a:prstGeom>
        <a:solidFill>
          <a:schemeClr val="accent6">
            <a:lumMod val="20000"/>
            <a:lumOff val="8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274320" tIns="304800" rIns="182880" bIns="304800" numCol="1" spcCol="1270" anchor="t" anchorCtr="0">
          <a:noAutofit/>
        </a:bodyPr>
        <a:lstStyle/>
        <a:p>
          <a:pPr lvl="0" algn="l" defTabSz="2133600">
            <a:lnSpc>
              <a:spcPct val="90000"/>
            </a:lnSpc>
            <a:spcBef>
              <a:spcPct val="0"/>
            </a:spcBef>
            <a:spcAft>
              <a:spcPct val="35000"/>
            </a:spcAft>
          </a:pPr>
          <a:r>
            <a:rPr lang="en-US" sz="4800" kern="1200" dirty="0" smtClean="0"/>
            <a:t>@Exit</a:t>
          </a:r>
          <a:endParaRPr lang="en-US" sz="4800" kern="1200" dirty="0"/>
        </a:p>
      </dsp:txBody>
      <dsp:txXfrm rot="-5400000">
        <a:off x="5075877" y="969405"/>
        <a:ext cx="2182242" cy="2862271"/>
      </dsp:txXfrm>
    </dsp:sp>
    <dsp:sp modelId="{5B61FF39-FCD5-48F8-B042-0C29A12CE503}">
      <dsp:nvSpPr>
        <dsp:cNvPr id="0" name=""/>
        <dsp:cNvSpPr/>
      </dsp:nvSpPr>
      <dsp:spPr>
        <a:xfrm>
          <a:off x="4094144" y="-76715"/>
          <a:ext cx="1971702" cy="1971606"/>
        </a:xfrm>
        <a:prstGeom prst="circularArrow">
          <a:avLst>
            <a:gd name="adj1" fmla="val 12500"/>
            <a:gd name="adj2" fmla="val 1142322"/>
            <a:gd name="adj3" fmla="val 20457678"/>
            <a:gd name="adj4" fmla="val 10800000"/>
            <a:gd name="adj5" fmla="val 12500"/>
          </a:avLst>
        </a:prstGeom>
        <a:solidFill>
          <a:schemeClr val="accent6"/>
        </a:solidFill>
        <a:ln w="38100" cap="flat"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sp>
    <dsp:sp modelId="{464ADB1A-F7CF-4DB6-9B2C-3BA201623181}">
      <dsp:nvSpPr>
        <dsp:cNvPr id="0" name=""/>
        <dsp:cNvSpPr/>
      </dsp:nvSpPr>
      <dsp:spPr>
        <a:xfrm rot="10800000">
          <a:off x="4094144" y="2922467"/>
          <a:ext cx="1971702" cy="197160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2A4BF-567E-40D7-BCA3-61CAC5F48255}">
      <dsp:nvSpPr>
        <dsp:cNvPr id="0" name=""/>
        <dsp:cNvSpPr/>
      </dsp:nvSpPr>
      <dsp:spPr>
        <a:xfrm>
          <a:off x="3748583" y="1068883"/>
          <a:ext cx="2662832" cy="2662832"/>
        </a:xfrm>
        <a:prstGeom prst="ellipse">
          <a:avLst/>
        </a:prstGeom>
        <a:solidFill>
          <a:schemeClr val="accent6"/>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Employment Rates</a:t>
          </a:r>
          <a:endParaRPr lang="en-US" sz="2700" kern="1200" dirty="0"/>
        </a:p>
      </dsp:txBody>
      <dsp:txXfrm>
        <a:off x="4138546" y="1458846"/>
        <a:ext cx="1882906" cy="1882906"/>
      </dsp:txXfrm>
    </dsp:sp>
    <dsp:sp modelId="{7FDA91DF-8801-49C9-B793-A71A4B0E1BA3}">
      <dsp:nvSpPr>
        <dsp:cNvPr id="0" name=""/>
        <dsp:cNvSpPr/>
      </dsp:nvSpPr>
      <dsp:spPr>
        <a:xfrm>
          <a:off x="4414291" y="475"/>
          <a:ext cx="1331416" cy="1331416"/>
        </a:xfrm>
        <a:prstGeom prst="ellipse">
          <a:avLst/>
        </a:prstGeom>
        <a:solidFill>
          <a:schemeClr val="accent3"/>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Labor Market Information</a:t>
          </a:r>
          <a:endParaRPr lang="en-US" sz="1400" kern="1200" dirty="0"/>
        </a:p>
      </dsp:txBody>
      <dsp:txXfrm>
        <a:off x="4609272" y="195456"/>
        <a:ext cx="941454" cy="941454"/>
      </dsp:txXfrm>
    </dsp:sp>
    <dsp:sp modelId="{3ADE949F-E333-4436-A3B2-AF3F57E81C02}">
      <dsp:nvSpPr>
        <dsp:cNvPr id="0" name=""/>
        <dsp:cNvSpPr/>
      </dsp:nvSpPr>
      <dsp:spPr>
        <a:xfrm>
          <a:off x="5916080" y="867533"/>
          <a:ext cx="1331416" cy="1331416"/>
        </a:xfrm>
        <a:prstGeom prst="ellipse">
          <a:avLst/>
        </a:prstGeom>
        <a:solidFill>
          <a:schemeClr val="accent4"/>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Capacity Building</a:t>
          </a:r>
          <a:endParaRPr lang="en-US" sz="1400" kern="1200" dirty="0"/>
        </a:p>
      </dsp:txBody>
      <dsp:txXfrm>
        <a:off x="6111061" y="1062514"/>
        <a:ext cx="941454" cy="941454"/>
      </dsp:txXfrm>
    </dsp:sp>
    <dsp:sp modelId="{49A1F20B-D34F-4E8A-93EA-BAE2397573D6}">
      <dsp:nvSpPr>
        <dsp:cNvPr id="0" name=""/>
        <dsp:cNvSpPr/>
      </dsp:nvSpPr>
      <dsp:spPr>
        <a:xfrm>
          <a:off x="5916080" y="2601650"/>
          <a:ext cx="1331416" cy="1331416"/>
        </a:xfrm>
        <a:prstGeom prst="ellipse">
          <a:avLst/>
        </a:prstGeom>
        <a:solidFill>
          <a:schemeClr val="accent5"/>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Workforce Integration</a:t>
          </a:r>
          <a:endParaRPr lang="en-US" sz="1400" kern="1200" dirty="0"/>
        </a:p>
      </dsp:txBody>
      <dsp:txXfrm>
        <a:off x="6111061" y="2796631"/>
        <a:ext cx="941454" cy="941454"/>
      </dsp:txXfrm>
    </dsp:sp>
    <dsp:sp modelId="{170A2C98-E6A8-46A9-9EA1-63D6A161ECB9}">
      <dsp:nvSpPr>
        <dsp:cNvPr id="0" name=""/>
        <dsp:cNvSpPr/>
      </dsp:nvSpPr>
      <dsp:spPr>
        <a:xfrm>
          <a:off x="4414291" y="3468708"/>
          <a:ext cx="1331416" cy="1331416"/>
        </a:xfrm>
        <a:prstGeom prst="ellipse">
          <a:avLst/>
        </a:prstGeom>
        <a:solidFill>
          <a:srgbClr val="FFFF0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Program Access</a:t>
          </a:r>
          <a:endParaRPr lang="en-US" sz="1400" kern="1200" dirty="0"/>
        </a:p>
      </dsp:txBody>
      <dsp:txXfrm>
        <a:off x="4609272" y="3663689"/>
        <a:ext cx="941454" cy="941454"/>
      </dsp:txXfrm>
    </dsp:sp>
    <dsp:sp modelId="{3ACD67A6-4267-4F7C-BB7F-65A35FB8E686}">
      <dsp:nvSpPr>
        <dsp:cNvPr id="0" name=""/>
        <dsp:cNvSpPr/>
      </dsp:nvSpPr>
      <dsp:spPr>
        <a:xfrm>
          <a:off x="2912502" y="2601650"/>
          <a:ext cx="1331416" cy="1331416"/>
        </a:xfrm>
        <a:prstGeom prst="ellipse">
          <a:avLst/>
        </a:prstGeom>
        <a:solidFill>
          <a:schemeClr val="accent1"/>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Economy (local/state)</a:t>
          </a:r>
          <a:endParaRPr lang="en-US" sz="1400" kern="1200" dirty="0"/>
        </a:p>
      </dsp:txBody>
      <dsp:txXfrm>
        <a:off x="3107483" y="2796631"/>
        <a:ext cx="941454" cy="941454"/>
      </dsp:txXfrm>
    </dsp:sp>
    <dsp:sp modelId="{906686CF-FD6A-49EB-BBF4-C57D689D59E1}">
      <dsp:nvSpPr>
        <dsp:cNvPr id="0" name=""/>
        <dsp:cNvSpPr/>
      </dsp:nvSpPr>
      <dsp:spPr>
        <a:xfrm>
          <a:off x="2912502" y="867533"/>
          <a:ext cx="1331416" cy="1331416"/>
        </a:xfrm>
        <a:prstGeom prst="ellipse">
          <a:avLst/>
        </a:prstGeom>
        <a:solidFill>
          <a:schemeClr val="accent2"/>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Staff</a:t>
          </a:r>
          <a:endParaRPr lang="en-US" sz="1400" kern="1200" dirty="0"/>
        </a:p>
      </dsp:txBody>
      <dsp:txXfrm>
        <a:off x="3107483" y="1062514"/>
        <a:ext cx="941454" cy="94145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57B22-51FB-4D6D-BF63-DCAA18BA84DE}" type="datetimeFigureOut">
              <a:rPr lang="en-US" smtClean="0"/>
              <a:t>5/23/2019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ED4C-6388-4AB8-AC75-824D6986B19F}" type="slidenum">
              <a:rPr lang="en-US" smtClean="0"/>
              <a:t>‹#›</a:t>
            </a:fld>
            <a:endParaRPr lang="en-US"/>
          </a:p>
        </p:txBody>
      </p:sp>
    </p:spTree>
    <p:extLst>
      <p:ext uri="{BB962C8B-B14F-4D97-AF65-F5344CB8AC3E}">
        <p14:creationId xmlns:p14="http://schemas.microsoft.com/office/powerpoint/2010/main" val="49580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2</a:t>
            </a:fld>
            <a:endParaRPr lang="en-US"/>
          </a:p>
        </p:txBody>
      </p:sp>
    </p:spTree>
    <p:extLst>
      <p:ext uri="{BB962C8B-B14F-4D97-AF65-F5344CB8AC3E}">
        <p14:creationId xmlns:p14="http://schemas.microsoft.com/office/powerpoint/2010/main" val="360067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95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43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12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3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559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6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877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25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25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a:t>
            </a:fld>
            <a:endParaRPr lang="en-US"/>
          </a:p>
        </p:txBody>
      </p:sp>
    </p:spTree>
    <p:extLst>
      <p:ext uri="{BB962C8B-B14F-4D97-AF65-F5344CB8AC3E}">
        <p14:creationId xmlns:p14="http://schemas.microsoft.com/office/powerpoint/2010/main" val="2863712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06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68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73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372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007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39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88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87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01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08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a:t>
            </a:fld>
            <a:endParaRPr lang="en-US" dirty="0"/>
          </a:p>
        </p:txBody>
      </p:sp>
    </p:spTree>
    <p:extLst>
      <p:ext uri="{BB962C8B-B14F-4D97-AF65-F5344CB8AC3E}">
        <p14:creationId xmlns:p14="http://schemas.microsoft.com/office/powerpoint/2010/main" val="4193934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795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800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36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VR will not be successful with all of the new WIOA requirements if we silo reporting and processes</a:t>
            </a:r>
            <a:r>
              <a:rPr lang="en-US" baseline="0" dirty="0" smtClean="0"/>
              <a:t> internally. VR is responsible for many different reports. Individuals and departments in charge of these reports need to be communicating with each other, reviewing data together and partnering with program experts. VR agencies are require to submit:</a:t>
            </a:r>
          </a:p>
          <a:p>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VR Portion of WIOA State Plan (WIOA-VR)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Federal Financial Report (SF-425)</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Client Service Record Report (RSA-911)</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Resolution of Applicant/Client Appeals (RSA-722)</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Independent Living Services for Older Individuals who are Blind (RSA-7-OB)</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VR Program/Cost Report (RSA-2)</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Cumulative Caseload Report (RSA-113)</a:t>
            </a:r>
            <a:endParaRPr lang="en-US" dirty="0" smtClean="0"/>
          </a:p>
          <a:p>
            <a:endParaRPr lang="en-US" dirty="0" smtClean="0"/>
          </a:p>
          <a:p>
            <a:r>
              <a:rPr lang="en-US" dirty="0" smtClean="0"/>
              <a:t>SVRA teams need to be talking and communicating in order to understand varying implications and progress made by the agency; program managers, administrators, data/case management team, fiscal, quality</a:t>
            </a:r>
            <a:r>
              <a:rPr lang="en-US" baseline="0" dirty="0" smtClean="0"/>
              <a:t> assurance and trainers</a:t>
            </a:r>
            <a:r>
              <a:rPr lang="en-US" dirty="0" smtClean="0"/>
              <a:t>, etc.</a:t>
            </a:r>
          </a:p>
          <a:p>
            <a:endParaRPr lang="en-US" dirty="0" smtClean="0"/>
          </a:p>
          <a:p>
            <a:r>
              <a:rPr lang="en-US" dirty="0" smtClean="0"/>
              <a:t>Example: Pre-Employment Transition Services</a:t>
            </a:r>
            <a:r>
              <a:rPr lang="en-US" baseline="0" dirty="0" smtClean="0"/>
              <a:t> – Policy, fiscal, training, program, RSA-911, etc. all must work together to meet the requirements. If your fiscal report shows that you have spent your 15% reserve, is that reflected in the student data reported in the RSA-911, as well as training and policies outlined for staff to ensure accuracy?</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37</a:t>
            </a:fld>
            <a:endParaRPr lang="en-US" dirty="0"/>
          </a:p>
        </p:txBody>
      </p:sp>
    </p:spTree>
    <p:extLst>
      <p:ext uri="{BB962C8B-B14F-4D97-AF65-F5344CB8AC3E}">
        <p14:creationId xmlns:p14="http://schemas.microsoft.com/office/powerpoint/2010/main" val="2815709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Key components of all aspects of WIOA and reporting to provide reasonable assurance that data is valid and reliable.</a:t>
            </a:r>
          </a:p>
          <a:p>
            <a:endParaRPr lang="en-US" dirty="0" smtClean="0"/>
          </a:p>
          <a:p>
            <a:pPr marL="228600" indent="-228600">
              <a:buAutoNum type="arabicPeriod"/>
            </a:pPr>
            <a:r>
              <a:rPr lang="en-US" dirty="0" smtClean="0"/>
              <a:t>Policies and procedures</a:t>
            </a:r>
          </a:p>
          <a:p>
            <a:pPr marL="228600" indent="-228600">
              <a:buAutoNum type="arabicPeriod"/>
            </a:pPr>
            <a:r>
              <a:rPr lang="en-US" dirty="0" smtClean="0"/>
              <a:t>Training and assessment</a:t>
            </a:r>
          </a:p>
          <a:p>
            <a:pPr marL="228600" indent="-228600">
              <a:buAutoNum type="arabicPeriod"/>
            </a:pPr>
            <a:r>
              <a:rPr lang="en-US" dirty="0" smtClean="0"/>
              <a:t>Internal</a:t>
            </a:r>
            <a:r>
              <a:rPr lang="en-US" baseline="0" dirty="0" smtClean="0"/>
              <a:t> Controls</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38</a:t>
            </a:fld>
            <a:endParaRPr lang="en-US"/>
          </a:p>
        </p:txBody>
      </p:sp>
    </p:spTree>
    <p:extLst>
      <p:ext uri="{BB962C8B-B14F-4D97-AF65-F5344CB8AC3E}">
        <p14:creationId xmlns:p14="http://schemas.microsoft.com/office/powerpoint/2010/main" val="380865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Combine with Slide 37</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39</a:t>
            </a:fld>
            <a:endParaRPr lang="en-US"/>
          </a:p>
        </p:txBody>
      </p:sp>
    </p:spTree>
    <p:extLst>
      <p:ext uri="{BB962C8B-B14F-4D97-AF65-F5344CB8AC3E}">
        <p14:creationId xmlns:p14="http://schemas.microsoft.com/office/powerpoint/2010/main" val="3263309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VR</a:t>
            </a:r>
            <a:r>
              <a:rPr lang="en-US" baseline="0" dirty="0" smtClean="0"/>
              <a:t> can track what happens to a student with a disability that applies and is determined eligible for VR services. However, what happens to those students who do not apply? What is their outcome? What impact did pre-</a:t>
            </a:r>
            <a:r>
              <a:rPr lang="en-US" baseline="0" dirty="0" err="1" smtClean="0"/>
              <a:t>ets</a:t>
            </a:r>
            <a:r>
              <a:rPr lang="en-US" baseline="0" dirty="0" smtClean="0"/>
              <a:t> make? Why did they not apply (not needed due to pre-</a:t>
            </a:r>
            <a:r>
              <a:rPr lang="en-US" baseline="0" dirty="0" err="1" smtClean="0"/>
              <a:t>ets</a:t>
            </a:r>
            <a:r>
              <a:rPr lang="en-US" baseline="0" dirty="0" smtClean="0"/>
              <a:t>, unable to locate, etc.)?</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40</a:t>
            </a:fld>
            <a:endParaRPr lang="en-US"/>
          </a:p>
        </p:txBody>
      </p:sp>
    </p:spTree>
    <p:extLst>
      <p:ext uri="{BB962C8B-B14F-4D97-AF65-F5344CB8AC3E}">
        <p14:creationId xmlns:p14="http://schemas.microsoft.com/office/powerpoint/2010/main" val="676612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focus areas for real time reporting.</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41</a:t>
            </a:fld>
            <a:endParaRPr lang="en-US"/>
          </a:p>
        </p:txBody>
      </p:sp>
    </p:spTree>
    <p:extLst>
      <p:ext uri="{BB962C8B-B14F-4D97-AF65-F5344CB8AC3E}">
        <p14:creationId xmlns:p14="http://schemas.microsoft.com/office/powerpoint/2010/main" val="3533475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VR comparing data throughout the life of a case to assess the quality and gaps in services? This helps us determine impact and</a:t>
            </a:r>
            <a:r>
              <a:rPr lang="en-US" baseline="0" dirty="0" smtClean="0"/>
              <a:t> a larger picture of what has happened.</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42</a:t>
            </a:fld>
            <a:endParaRPr lang="en-US"/>
          </a:p>
        </p:txBody>
      </p:sp>
    </p:spTree>
    <p:extLst>
      <p:ext uri="{BB962C8B-B14F-4D97-AF65-F5344CB8AC3E}">
        <p14:creationId xmlns:p14="http://schemas.microsoft.com/office/powerpoint/2010/main" val="222945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a:t>
            </a:r>
            <a:r>
              <a:rPr lang="en-US" baseline="0" dirty="0" smtClean="0"/>
              <a:t> assessing impact of VR Services.</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43</a:t>
            </a:fld>
            <a:endParaRPr lang="en-US"/>
          </a:p>
        </p:txBody>
      </p:sp>
    </p:spTree>
    <p:extLst>
      <p:ext uri="{BB962C8B-B14F-4D97-AF65-F5344CB8AC3E}">
        <p14:creationId xmlns:p14="http://schemas.microsoft.com/office/powerpoint/2010/main" val="26907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750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Employment rates are effected by many factors. Does VR understand those local</a:t>
            </a:r>
            <a:r>
              <a:rPr lang="en-US" baseline="0" dirty="0" smtClean="0"/>
              <a:t> factors and assess VR’s ability to alleviate barriers or overcome them to increase employment rates? Does VR have all the information to “tell the story” which may also benefit the negotiation for targets activity. </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44</a:t>
            </a:fld>
            <a:endParaRPr lang="en-US"/>
          </a:p>
        </p:txBody>
      </p:sp>
    </p:spTree>
    <p:extLst>
      <p:ext uri="{BB962C8B-B14F-4D97-AF65-F5344CB8AC3E}">
        <p14:creationId xmlns:p14="http://schemas.microsoft.com/office/powerpoint/2010/main" val="330786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45</a:t>
            </a:fld>
            <a:endParaRPr lang="en-US" dirty="0"/>
          </a:p>
        </p:txBody>
      </p:sp>
    </p:spTree>
    <p:extLst>
      <p:ext uri="{BB962C8B-B14F-4D97-AF65-F5344CB8AC3E}">
        <p14:creationId xmlns:p14="http://schemas.microsoft.com/office/powerpoint/2010/main" val="4242749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46</a:t>
            </a:fld>
            <a:endParaRPr lang="en-US" dirty="0"/>
          </a:p>
        </p:txBody>
      </p:sp>
    </p:spTree>
    <p:extLst>
      <p:ext uri="{BB962C8B-B14F-4D97-AF65-F5344CB8AC3E}">
        <p14:creationId xmlns:p14="http://schemas.microsoft.com/office/powerpoint/2010/main" val="1742991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48</a:t>
            </a:fld>
            <a:endParaRPr lang="en-US" dirty="0"/>
          </a:p>
        </p:txBody>
      </p:sp>
    </p:spTree>
    <p:extLst>
      <p:ext uri="{BB962C8B-B14F-4D97-AF65-F5344CB8AC3E}">
        <p14:creationId xmlns:p14="http://schemas.microsoft.com/office/powerpoint/2010/main" val="1813717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9BC9D1-02E8-4E2A-B09E-35CEAF83C79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0215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57</a:t>
            </a:fld>
            <a:endParaRPr lang="en-US"/>
          </a:p>
        </p:txBody>
      </p:sp>
    </p:spTree>
    <p:extLst>
      <p:ext uri="{BB962C8B-B14F-4D97-AF65-F5344CB8AC3E}">
        <p14:creationId xmlns:p14="http://schemas.microsoft.com/office/powerpoint/2010/main" val="1665236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59</a:t>
            </a:fld>
            <a:endParaRPr lang="en-US"/>
          </a:p>
        </p:txBody>
      </p:sp>
    </p:spTree>
    <p:extLst>
      <p:ext uri="{BB962C8B-B14F-4D97-AF65-F5344CB8AC3E}">
        <p14:creationId xmlns:p14="http://schemas.microsoft.com/office/powerpoint/2010/main" val="1346662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60</a:t>
            </a:fld>
            <a:endParaRPr lang="en-US"/>
          </a:p>
        </p:txBody>
      </p:sp>
    </p:spTree>
    <p:extLst>
      <p:ext uri="{BB962C8B-B14F-4D97-AF65-F5344CB8AC3E}">
        <p14:creationId xmlns:p14="http://schemas.microsoft.com/office/powerpoint/2010/main" val="2864028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7EA4B5-5256-40C0-BE1A-E893367389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224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E2AA4-9A96-4DC5-A7D0-36408AB9EC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15715" name="Rectangle 2"/>
          <p:cNvSpPr>
            <a:spLocks noGrp="1" noRot="1" noChangeAspect="1" noChangeArrowheads="1" noTextEdit="1"/>
          </p:cNvSpPr>
          <p:nvPr>
            <p:ph type="sldImg"/>
          </p:nvPr>
        </p:nvSpPr>
        <p:spPr>
          <a:xfrm>
            <a:off x="2319338" y="522288"/>
            <a:ext cx="4678362" cy="2632075"/>
          </a:xfrm>
          <a:ln/>
        </p:spPr>
      </p:sp>
      <p:sp>
        <p:nvSpPr>
          <p:cNvPr id="1157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smtClean="0"/>
          </a:p>
        </p:txBody>
      </p:sp>
    </p:spTree>
    <p:extLst>
      <p:ext uri="{BB962C8B-B14F-4D97-AF65-F5344CB8AC3E}">
        <p14:creationId xmlns:p14="http://schemas.microsoft.com/office/powerpoint/2010/main" val="268542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722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73</a:t>
            </a:fld>
            <a:endParaRPr lang="en-US"/>
          </a:p>
        </p:txBody>
      </p:sp>
    </p:spTree>
    <p:extLst>
      <p:ext uri="{BB962C8B-B14F-4D97-AF65-F5344CB8AC3E}">
        <p14:creationId xmlns:p14="http://schemas.microsoft.com/office/powerpoint/2010/main" val="4261316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74</a:t>
            </a:fld>
            <a:endParaRPr lang="en-US"/>
          </a:p>
        </p:txBody>
      </p:sp>
    </p:spTree>
    <p:extLst>
      <p:ext uri="{BB962C8B-B14F-4D97-AF65-F5344CB8AC3E}">
        <p14:creationId xmlns:p14="http://schemas.microsoft.com/office/powerpoint/2010/main" val="403447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75</a:t>
            </a:fld>
            <a:endParaRPr lang="en-US"/>
          </a:p>
        </p:txBody>
      </p:sp>
    </p:spTree>
    <p:extLst>
      <p:ext uri="{BB962C8B-B14F-4D97-AF65-F5344CB8AC3E}">
        <p14:creationId xmlns:p14="http://schemas.microsoft.com/office/powerpoint/2010/main" val="2839726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76</a:t>
            </a:fld>
            <a:endParaRPr lang="en-US"/>
          </a:p>
        </p:txBody>
      </p:sp>
    </p:spTree>
    <p:extLst>
      <p:ext uri="{BB962C8B-B14F-4D97-AF65-F5344CB8AC3E}">
        <p14:creationId xmlns:p14="http://schemas.microsoft.com/office/powerpoint/2010/main" val="4102840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77</a:t>
            </a:fld>
            <a:endParaRPr lang="en-US"/>
          </a:p>
        </p:txBody>
      </p:sp>
    </p:spTree>
    <p:extLst>
      <p:ext uri="{BB962C8B-B14F-4D97-AF65-F5344CB8AC3E}">
        <p14:creationId xmlns:p14="http://schemas.microsoft.com/office/powerpoint/2010/main" val="1596780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78</a:t>
            </a:fld>
            <a:endParaRPr lang="en-US"/>
          </a:p>
        </p:txBody>
      </p:sp>
    </p:spTree>
    <p:extLst>
      <p:ext uri="{BB962C8B-B14F-4D97-AF65-F5344CB8AC3E}">
        <p14:creationId xmlns:p14="http://schemas.microsoft.com/office/powerpoint/2010/main" val="3883302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Slide is not 508 Compliant</a:t>
            </a:r>
          </a:p>
          <a:p>
            <a:endParaRPr lang="en-US"/>
          </a:p>
        </p:txBody>
      </p:sp>
      <p:sp>
        <p:nvSpPr>
          <p:cNvPr id="4" name="Slide Number Placeholder 3"/>
          <p:cNvSpPr>
            <a:spLocks noGrp="1"/>
          </p:cNvSpPr>
          <p:nvPr>
            <p:ph type="sldNum" sz="quarter" idx="10"/>
          </p:nvPr>
        </p:nvSpPr>
        <p:spPr/>
        <p:txBody>
          <a:bodyPr/>
          <a:lstStyle/>
          <a:p>
            <a:fld id="{9F18ED4C-6388-4AB8-AC75-824D6986B19F}" type="slidenum">
              <a:rPr lang="en-US" smtClean="0"/>
              <a:t>79</a:t>
            </a:fld>
            <a:endParaRPr lang="en-US"/>
          </a:p>
        </p:txBody>
      </p:sp>
    </p:spTree>
    <p:extLst>
      <p:ext uri="{BB962C8B-B14F-4D97-AF65-F5344CB8AC3E}">
        <p14:creationId xmlns:p14="http://schemas.microsoft.com/office/powerpoint/2010/main" val="329344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78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84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7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6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56027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14416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38935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46C0A"/>
                </a:solidFill>
                <a:effectLst/>
                <a:uLnTx/>
                <a:uFillTx/>
                <a:latin typeface="Calibri" panose="020F0502020204030204" pitchFamily="34" charset="0"/>
                <a:ea typeface="+mn-ea"/>
                <a:cs typeface="+mn-cs"/>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pPr fontAlgn="base">
              <a:spcBef>
                <a:spcPct val="0"/>
              </a:spcBef>
              <a:spcAft>
                <a:spcPct val="0"/>
              </a:spcAft>
            </a:pPr>
            <a:fld id="{F22F4F67-E308-4FC2-9FD7-E89909E72C6B}"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smtClean="0">
                <a:solidFill>
                  <a:prstClr val="white"/>
                </a:solidFill>
              </a:rPr>
              <a:pPr>
                <a:defRPr/>
              </a:pPr>
              <a:t>5/23/2019</a:t>
            </a:fld>
            <a:endParaRPr lang="en-US" dirty="0">
              <a:solidFill>
                <a:prstClr val="white"/>
              </a:solidFill>
            </a:endParaRPr>
          </a:p>
        </p:txBody>
      </p:sp>
    </p:spTree>
    <p:extLst>
      <p:ext uri="{BB962C8B-B14F-4D97-AF65-F5344CB8AC3E}">
        <p14:creationId xmlns:p14="http://schemas.microsoft.com/office/powerpoint/2010/main" val="2288072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smtClean="0">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0BA3B2A-17D7-4576-8DD8-34F77E54584B}"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60035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smtClean="0">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76E3251-3CF5-4E2C-A871-D292253EFFD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1541543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smtClean="0">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D3B6CAB-0E45-477A-8819-D4DBF180029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149443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smtClean="0">
                <a:solidFill>
                  <a:prstClr val="white"/>
                </a:solidFill>
              </a:rPr>
              <a:pPr>
                <a:defRPr/>
              </a:pPr>
              <a:t>5/23/2019</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1E61779D-0A00-436E-8537-C2E36EF3E41E}"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138145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smtClean="0">
                <a:solidFill>
                  <a:prstClr val="white"/>
                </a:solidFill>
              </a:rPr>
              <a:pPr>
                <a:defRPr/>
              </a:pPr>
              <a:t>5/23/2019</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F8857647-8C7A-4F46-B7C2-926F4592FA46}"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520402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smtClean="0">
                <a:solidFill>
                  <a:prstClr val="white"/>
                </a:solidFill>
              </a:rPr>
              <a:pPr>
                <a:defRPr/>
              </a:pPr>
              <a:t>5/23/2019</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CD10AB29-6E85-4328-9F55-4C721A9226A4}"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41835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smtClean="0">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9E9CC98-3C6A-43E2-B07A-0F8841E3BA3A}"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37367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19127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smtClean="0">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D5CAE45-01AA-4A5C-B9C7-ED6D4D4DE934}"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2315423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smtClean="0">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C9CD0CC-BE5D-449E-9BC1-05BE43E4A838}"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2806506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smtClean="0">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95AA0D8-20DE-4556-8731-90AC3AFA00C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69710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dley: Opening Slide / Intr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777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dley: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14400" y="1905001"/>
            <a:ext cx="10363200" cy="1470025"/>
          </a:xfrm>
          <a:prstGeom prst="rect">
            <a:avLst/>
          </a:prstGeom>
        </p:spPr>
        <p:txBody>
          <a:bodyPr/>
          <a:lstStyle>
            <a:lvl1pPr>
              <a:defRPr b="1"/>
            </a:lvl1pPr>
          </a:lstStyle>
          <a:p>
            <a:r>
              <a:rPr lang="en-US" dirty="0" smtClean="0"/>
              <a:t>Section Title</a:t>
            </a:r>
            <a:endParaRPr lang="en-US" dirty="0"/>
          </a:p>
        </p:txBody>
      </p:sp>
      <p:sp>
        <p:nvSpPr>
          <p:cNvPr id="9" name="Subtitle 2"/>
          <p:cNvSpPr>
            <a:spLocks noGrp="1"/>
          </p:cNvSpPr>
          <p:nvPr>
            <p:ph type="subTitle" idx="1" hasCustomPrompt="1"/>
          </p:nvPr>
        </p:nvSpPr>
        <p:spPr>
          <a:xfrm>
            <a:off x="1828800" y="3660775"/>
            <a:ext cx="8534400" cy="1752600"/>
          </a:xfrm>
          <a:prstGeom prst="rect">
            <a:avLst/>
          </a:prstGeom>
        </p:spPr>
        <p:txBody>
          <a:bodyPr/>
          <a:lstStyle>
            <a:lvl1pPr marL="0" indent="0" algn="ctr">
              <a:buNone/>
              <a:defRPr sz="36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3558996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dley: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a:xfrm>
            <a:off x="609600" y="274638"/>
            <a:ext cx="10972800" cy="1143000"/>
          </a:xfrm>
          <a:prstGeom prst="rect">
            <a:avLst/>
          </a:prstGeom>
        </p:spPr>
        <p:txBody>
          <a:bodyPr>
            <a:normAutofit/>
          </a:bodyPr>
          <a:lstStyle>
            <a:lvl1pPr>
              <a:defRPr sz="4800" b="1"/>
            </a:lvl1pPr>
          </a:lstStyle>
          <a:p>
            <a:r>
              <a:rPr lang="en-US" dirty="0" smtClean="0"/>
              <a:t>Heading</a:t>
            </a:r>
            <a:endParaRPr lang="en-US" dirty="0"/>
          </a:p>
        </p:txBody>
      </p:sp>
      <p:sp>
        <p:nvSpPr>
          <p:cNvPr id="9" name="Text Placeholder 2"/>
          <p:cNvSpPr>
            <a:spLocks noGrp="1"/>
          </p:cNvSpPr>
          <p:nvPr>
            <p:ph type="body" idx="1" hasCustomPrompt="1"/>
          </p:nvPr>
        </p:nvSpPr>
        <p:spPr>
          <a:xfrm>
            <a:off x="609600" y="1535113"/>
            <a:ext cx="10972800"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0" name="Text Placeholder 2"/>
          <p:cNvSpPr>
            <a:spLocks noGrp="1"/>
          </p:cNvSpPr>
          <p:nvPr>
            <p:ph type="body" idx="11" hasCustomPrompt="1"/>
          </p:nvPr>
        </p:nvSpPr>
        <p:spPr>
          <a:xfrm>
            <a:off x="609600" y="2304548"/>
            <a:ext cx="10972800"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Tree>
    <p:extLst>
      <p:ext uri="{BB962C8B-B14F-4D97-AF65-F5344CB8AC3E}">
        <p14:creationId xmlns:p14="http://schemas.microsoft.com/office/powerpoint/2010/main" val="83506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dley: Slide - 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hasCustomPrompt="1"/>
          </p:nvPr>
        </p:nvSpPr>
        <p:spPr>
          <a:xfrm>
            <a:off x="609600" y="274638"/>
            <a:ext cx="10972800" cy="1143000"/>
          </a:xfrm>
          <a:prstGeom prst="rect">
            <a:avLst/>
          </a:prstGeom>
        </p:spPr>
        <p:txBody>
          <a:bodyPr>
            <a:normAutofit/>
          </a:bodyPr>
          <a:lstStyle>
            <a:lvl1pPr>
              <a:defRPr sz="4800" b="1">
                <a:solidFill>
                  <a:schemeClr val="tx2"/>
                </a:solidFill>
              </a:defRPr>
            </a:lvl1pPr>
          </a:lstStyle>
          <a:p>
            <a:r>
              <a:rPr lang="en-US" dirty="0" smtClean="0"/>
              <a:t>Heading</a:t>
            </a:r>
            <a:endParaRPr lang="en-US" dirty="0"/>
          </a:p>
        </p:txBody>
      </p:sp>
      <p:sp>
        <p:nvSpPr>
          <p:cNvPr id="15" name="Text Placeholder 2"/>
          <p:cNvSpPr>
            <a:spLocks noGrp="1"/>
          </p:cNvSpPr>
          <p:nvPr>
            <p:ph type="body" idx="1" hasCustomPrompt="1"/>
          </p:nvPr>
        </p:nvSpPr>
        <p:spPr>
          <a:xfrm>
            <a:off x="609600" y="1535113"/>
            <a:ext cx="5386917"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7" name="Text Placeholder 2"/>
          <p:cNvSpPr>
            <a:spLocks noGrp="1"/>
          </p:cNvSpPr>
          <p:nvPr>
            <p:ph type="body" idx="10" hasCustomPrompt="1"/>
          </p:nvPr>
        </p:nvSpPr>
        <p:spPr>
          <a:xfrm>
            <a:off x="6200078" y="1535113"/>
            <a:ext cx="5386917"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9" name="Text Placeholder 2"/>
          <p:cNvSpPr>
            <a:spLocks noGrp="1"/>
          </p:cNvSpPr>
          <p:nvPr>
            <p:ph type="body" idx="11" hasCustomPrompt="1"/>
          </p:nvPr>
        </p:nvSpPr>
        <p:spPr>
          <a:xfrm>
            <a:off x="609600" y="2304548"/>
            <a:ext cx="5386917"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
        <p:nvSpPr>
          <p:cNvPr id="21" name="Text Placeholder 2"/>
          <p:cNvSpPr>
            <a:spLocks noGrp="1"/>
          </p:cNvSpPr>
          <p:nvPr>
            <p:ph type="body" idx="12" hasCustomPrompt="1"/>
          </p:nvPr>
        </p:nvSpPr>
        <p:spPr>
          <a:xfrm>
            <a:off x="6200079" y="2304548"/>
            <a:ext cx="5386917"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Tree>
    <p:extLst>
      <p:ext uri="{BB962C8B-B14F-4D97-AF65-F5344CB8AC3E}">
        <p14:creationId xmlns:p14="http://schemas.microsoft.com/office/powerpoint/2010/main" val="71040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dle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240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Hadley: Final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855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940800" y="4206240"/>
            <a:ext cx="1280160" cy="457200"/>
          </a:xfrm>
        </p:spPr>
        <p:txBody>
          <a:bodyPr/>
          <a:lstStyle/>
          <a:p>
            <a:pPr defTabSz="457200"/>
            <a:fld id="{066C1EAB-4272-3C41-A233-1F8CC87BAADB}" type="datetime1">
              <a:rPr lang="en-US" smtClean="0">
                <a:solidFill>
                  <a:srgbClr val="438086"/>
                </a:solidFill>
              </a:rPr>
              <a:pPr defTabSz="457200"/>
              <a:t>5/23/2019</a:t>
            </a:fld>
            <a:endParaRPr lang="en-US">
              <a:solidFill>
                <a:srgbClr val="438086"/>
              </a:solidFill>
            </a:endParaRPr>
          </a:p>
        </p:txBody>
      </p:sp>
      <p:sp>
        <p:nvSpPr>
          <p:cNvPr id="17" name="Footer Placeholder 16"/>
          <p:cNvSpPr>
            <a:spLocks noGrp="1"/>
          </p:cNvSpPr>
          <p:nvPr>
            <p:ph type="ftr" sz="quarter" idx="11"/>
          </p:nvPr>
        </p:nvSpPr>
        <p:spPr>
          <a:xfrm>
            <a:off x="7213600" y="4205288"/>
            <a:ext cx="1727200" cy="457200"/>
          </a:xfrm>
        </p:spPr>
        <p:txBody>
          <a:bodyPr/>
          <a:lstStyle/>
          <a:p>
            <a:pPr defTabSz="457200"/>
            <a:endParaRPr lang="en-US">
              <a:solidFill>
                <a:srgbClr val="438086"/>
              </a:solidFill>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pPr defTabSz="457200"/>
            <a:fld id="{832BB638-1B7E-7C45-AE2D-B7759A7E76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79211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09979-C9F3-4C62-897C-D5F2EC851C2B}"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861234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95E429CC-C05F-F440-A36E-D353294712BD}" type="datetime1">
              <a:rPr lang="en-US" smtClean="0">
                <a:solidFill>
                  <a:srgbClr val="438086"/>
                </a:solidFill>
              </a:rPr>
              <a:pPr defTabSz="457200"/>
              <a:t>5/23/2019</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45894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defTabSz="457200"/>
            <a:fld id="{60949517-A24E-5D4D-8615-EBD84F65ED59}" type="datetime1">
              <a:rPr lang="en-US" smtClean="0">
                <a:solidFill>
                  <a:srgbClr val="438086"/>
                </a:solidFill>
              </a:rPr>
              <a:pPr defTabSz="457200"/>
              <a:t>5/23/2019</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3845880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defTabSz="457200"/>
            <a:fld id="{FC6EADE6-0AB2-E146-90CB-1781E1BB7468}" type="datetime1">
              <a:rPr lang="en-US" smtClean="0">
                <a:solidFill>
                  <a:srgbClr val="438086"/>
                </a:solidFill>
              </a:rPr>
              <a:pPr defTabSz="457200"/>
              <a:t>5/23/2019</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84816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defTabSz="457200"/>
            <a:fld id="{5F60993C-0951-C547-A61C-6843477A9788}" type="datetime1">
              <a:rPr lang="en-US" smtClean="0">
                <a:solidFill>
                  <a:srgbClr val="438086"/>
                </a:solidFill>
              </a:rPr>
              <a:pPr defTabSz="457200"/>
              <a:t>5/23/2019</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pPr defTabSz="457200"/>
            <a:fld id="{832BB638-1B7E-7C45-AE2D-B7759A7E76ED}" type="slidenum">
              <a:rPr lang="en-US" smtClean="0"/>
              <a:pPr defTabSz="457200"/>
              <a:t>‹#›</a:t>
            </a:fld>
            <a:endParaRPr lang="en-US"/>
          </a:p>
        </p:txBody>
      </p:sp>
      <p:sp>
        <p:nvSpPr>
          <p:cNvPr id="28" name="Footer Placeholder 27"/>
          <p:cNvSpPr>
            <a:spLocks noGrp="1"/>
          </p:cNvSpPr>
          <p:nvPr>
            <p:ph type="ftr" sz="quarter" idx="12"/>
          </p:nvPr>
        </p:nvSpPr>
        <p:spPr/>
        <p:txBody>
          <a:bodyPr rtlCol="0"/>
          <a:lstStyle/>
          <a:p>
            <a:pPr defTabSz="457200"/>
            <a:endParaRPr lang="en-US">
              <a:solidFill>
                <a:srgbClr val="438086"/>
              </a:solidFill>
            </a:endParaRPr>
          </a:p>
        </p:txBody>
      </p:sp>
    </p:spTree>
    <p:extLst>
      <p:ext uri="{BB962C8B-B14F-4D97-AF65-F5344CB8AC3E}">
        <p14:creationId xmlns:p14="http://schemas.microsoft.com/office/powerpoint/2010/main" val="229539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8778240" y="612648"/>
            <a:ext cx="1276352" cy="457200"/>
          </a:xfrm>
        </p:spPr>
        <p:txBody>
          <a:bodyPr/>
          <a:lstStyle/>
          <a:p>
            <a:pPr defTabSz="457200"/>
            <a:fld id="{E4690521-FD6E-CB40-BE4F-38CD25EA9F5D}" type="datetime1">
              <a:rPr lang="en-US" smtClean="0">
                <a:solidFill>
                  <a:srgbClr val="438086"/>
                </a:solidFill>
              </a:rPr>
              <a:pPr defTabSz="457200"/>
              <a:t>5/23/2019</a:t>
            </a:fld>
            <a:endParaRPr lang="en-US">
              <a:solidFill>
                <a:srgbClr val="438086"/>
              </a:solidFill>
            </a:endParaRPr>
          </a:p>
        </p:txBody>
      </p:sp>
      <p:sp>
        <p:nvSpPr>
          <p:cNvPr id="4" name="Footer Placeholder 3"/>
          <p:cNvSpPr>
            <a:spLocks noGrp="1"/>
          </p:cNvSpPr>
          <p:nvPr>
            <p:ph type="ftr" sz="quarter" idx="11"/>
          </p:nvPr>
        </p:nvSpPr>
        <p:spPr>
          <a:xfrm>
            <a:off x="7010400" y="612648"/>
            <a:ext cx="1767840" cy="457200"/>
          </a:xfrm>
        </p:spPr>
        <p:txBody>
          <a:bodyPr/>
          <a:lstStyle/>
          <a:p>
            <a:pPr defTabSz="457200"/>
            <a:endParaRPr lang="en-US">
              <a:solidFill>
                <a:srgbClr val="438086"/>
              </a:solidFill>
            </a:endParaRPr>
          </a:p>
        </p:txBody>
      </p:sp>
      <p:sp>
        <p:nvSpPr>
          <p:cNvPr id="5" name="Slide Number Placeholder 4"/>
          <p:cNvSpPr>
            <a:spLocks noGrp="1"/>
          </p:cNvSpPr>
          <p:nvPr>
            <p:ph type="sldNum" sz="quarter" idx="12"/>
          </p:nvPr>
        </p:nvSpPr>
        <p:spPr>
          <a:xfrm>
            <a:off x="10899648" y="2272"/>
            <a:ext cx="1016000" cy="365760"/>
          </a:xfrm>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997646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E081AFEA-830B-224A-AF83-8C5C95788B67}" type="datetime1">
              <a:rPr lang="en-US" smtClean="0">
                <a:solidFill>
                  <a:srgbClr val="438086"/>
                </a:solidFill>
              </a:rPr>
              <a:pPr defTabSz="457200"/>
              <a:t>5/23/2019</a:t>
            </a:fld>
            <a:endParaRPr lang="en-US">
              <a:solidFill>
                <a:srgbClr val="438086"/>
              </a:solidFill>
            </a:endParaRPr>
          </a:p>
        </p:txBody>
      </p:sp>
      <p:sp>
        <p:nvSpPr>
          <p:cNvPr id="3" name="Footer Placeholder 2"/>
          <p:cNvSpPr>
            <a:spLocks noGrp="1"/>
          </p:cNvSpPr>
          <p:nvPr>
            <p:ph type="ftr" sz="quarter" idx="11"/>
          </p:nvPr>
        </p:nvSpPr>
        <p:spPr/>
        <p:txBody>
          <a:bodyPr/>
          <a:lstStyle/>
          <a:p>
            <a:pPr defTabSz="457200"/>
            <a:endParaRPr lang="en-US">
              <a:solidFill>
                <a:srgbClr val="438086"/>
              </a:solidFill>
            </a:endParaRPr>
          </a:p>
        </p:txBody>
      </p:sp>
      <p:sp>
        <p:nvSpPr>
          <p:cNvPr id="4" name="Slide Number Placeholder 3"/>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329148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defTabSz="457200"/>
            <a:fld id="{C7D6C586-7827-5947-AEEE-D0B1FB0639B1}" type="datetime1">
              <a:rPr lang="en-US" smtClean="0">
                <a:solidFill>
                  <a:srgbClr val="438086"/>
                </a:solidFill>
              </a:rPr>
              <a:pPr defTabSz="457200"/>
              <a:t>5/23/2019</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278772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defTabSz="457200"/>
            <a:fld id="{FF51925B-9E16-AB40-AE92-1A4952103093}" type="datetime1">
              <a:rPr lang="en-US" smtClean="0">
                <a:solidFill>
                  <a:srgbClr val="438086"/>
                </a:solidFill>
              </a:rPr>
              <a:pPr defTabSz="457200"/>
              <a:t>5/23/2019</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3203378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9639F14F-BC25-B340-A670-A71EC561D10D}" type="datetime1">
              <a:rPr lang="en-US" smtClean="0">
                <a:solidFill>
                  <a:srgbClr val="438086"/>
                </a:solidFill>
              </a:rPr>
              <a:pPr defTabSz="457200"/>
              <a:t>5/23/2019</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549804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5027D803-A25B-7045-B99D-2EB059C4A633}" type="datetime1">
              <a:rPr lang="en-US" smtClean="0">
                <a:solidFill>
                  <a:srgbClr val="438086"/>
                </a:solidFill>
              </a:rPr>
              <a:pPr defTabSz="457200"/>
              <a:t>5/23/2019</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168333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F09979-C9F3-4C62-897C-D5F2EC851C2B}"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682602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5/23/2019</a:t>
            </a:fld>
            <a:endParaRPr lang="en-US" dirty="0">
              <a:solidFill>
                <a:prstClr val="white"/>
              </a:solidFill>
            </a:endParaRPr>
          </a:p>
        </p:txBody>
      </p:sp>
    </p:spTree>
    <p:extLst>
      <p:ext uri="{BB962C8B-B14F-4D97-AF65-F5344CB8AC3E}">
        <p14:creationId xmlns:p14="http://schemas.microsoft.com/office/powerpoint/2010/main" val="253348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77522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029807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50432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5/23/2019</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5588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5/23/2019</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63839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5/23/2019</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580105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53201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93026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4350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F09979-C9F3-4C62-897C-D5F2EC851C2B}"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3460332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609598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5/23/2019</a:t>
            </a:fld>
            <a:endParaRPr lang="en-US" dirty="0">
              <a:solidFill>
                <a:prstClr val="white"/>
              </a:solidFill>
            </a:endParaRPr>
          </a:p>
        </p:txBody>
      </p:sp>
    </p:spTree>
    <p:extLst>
      <p:ext uri="{BB962C8B-B14F-4D97-AF65-F5344CB8AC3E}">
        <p14:creationId xmlns:p14="http://schemas.microsoft.com/office/powerpoint/2010/main" val="859244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527901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02538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069327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5/23/2019</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223522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5/23/2019</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172024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5/23/2019</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289177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29517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0147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F09979-C9F3-4C62-897C-D5F2EC851C2B}"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61454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12474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536484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5/23/2019</a:t>
            </a:fld>
            <a:endParaRPr lang="en-US" dirty="0">
              <a:solidFill>
                <a:prstClr val="white"/>
              </a:solidFill>
            </a:endParaRPr>
          </a:p>
        </p:txBody>
      </p:sp>
    </p:spTree>
    <p:extLst>
      <p:ext uri="{BB962C8B-B14F-4D97-AF65-F5344CB8AC3E}">
        <p14:creationId xmlns:p14="http://schemas.microsoft.com/office/powerpoint/2010/main" val="3870823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12339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18961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16320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5/23/2019</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91325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5/23/2019</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33510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5/23/2019</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50606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82022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09979-C9F3-4C62-897C-D5F2EC851C2B}"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26684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5/23/2019</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923495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88344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38410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1650988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073281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60805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2575294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4288198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80256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45660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09979-C9F3-4C62-897C-D5F2EC851C2B}"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3124498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439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9" name="Slide Number Placeholder 8"/>
          <p:cNvSpPr>
            <a:spLocks noGrp="1"/>
          </p:cNvSpPr>
          <p:nvPr>
            <p:ph type="sldNum" sz="quarter" idx="11"/>
          </p:nvPr>
        </p:nvSpPr>
        <p:spPr/>
        <p:txBody>
          <a:bodyPr/>
          <a:lstStyle/>
          <a:p>
            <a:fld id="{0B27AEA2-9E23-4505-829F-0DBBA625A9EA}"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2298343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536047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5/23/2019</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26069848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735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371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32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03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456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1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09979-C9F3-4C62-897C-D5F2EC851C2B}"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153147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86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7454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1136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377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30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09979-C9F3-4C62-897C-D5F2EC851C2B}" type="datetimeFigureOut">
              <a:rPr lang="en-US" smtClean="0"/>
              <a:t>5/23/2019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F3714-6913-4A73-98BB-0D727A62F786}" type="slidenum">
              <a:rPr lang="en-US" smtClean="0"/>
              <a:t>‹#›</a:t>
            </a:fld>
            <a:endParaRPr lang="en-US"/>
          </a:p>
        </p:txBody>
      </p:sp>
    </p:spTree>
    <p:extLst>
      <p:ext uri="{BB962C8B-B14F-4D97-AF65-F5344CB8AC3E}">
        <p14:creationId xmlns:p14="http://schemas.microsoft.com/office/powerpoint/2010/main" val="1743481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smtClean="0">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46C0A"/>
                </a:solidFill>
                <a:effectLst/>
                <a:uLnTx/>
                <a:uFillTx/>
                <a:latin typeface="Calibri" panose="020F0502020204030204" pitchFamily="34" charset="0"/>
                <a:ea typeface="+mn-ea"/>
                <a:cs typeface="+mn-cs"/>
              </a:rPr>
              <a:t>C  U  S  T  O  M  E  R    D  R  I  V  E  N.     B  U  S  I  N  E  S  S    M  I  N  D  E  D.</a:t>
            </a:r>
          </a:p>
        </p:txBody>
      </p:sp>
    </p:spTree>
    <p:extLst>
      <p:ext uri="{BB962C8B-B14F-4D97-AF65-F5344CB8AC3E}">
        <p14:creationId xmlns:p14="http://schemas.microsoft.com/office/powerpoint/2010/main" val="639658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8051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defTabSz="457200"/>
            <a:fld id="{7735C0DD-AD18-2D44-BDDF-D8D92E0F873C}" type="datetime1">
              <a:rPr lang="en-US" smtClean="0">
                <a:solidFill>
                  <a:srgbClr val="438086"/>
                </a:solidFill>
              </a:rPr>
              <a:pPr defTabSz="457200"/>
              <a:t>5/23/2019</a:t>
            </a:fld>
            <a:endParaRPr lang="en-US">
              <a:solidFill>
                <a:srgbClr val="438086"/>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pPr defTabSz="457200"/>
            <a:endParaRPr lang="en-US">
              <a:solidFill>
                <a:srgbClr val="438086"/>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0238770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12387297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10562220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5/23/2019</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96068754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27AEA2-9E23-4505-829F-0DBBA625A9EA}"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5FF7C0E6-A046-4E83-93C9-CA5D77315D68}" type="datetimeFigureOut">
              <a:rPr lang="en-US" smtClean="0">
                <a:solidFill>
                  <a:srgbClr val="EEECE1"/>
                </a:solidFill>
              </a:rPr>
              <a:pPr/>
              <a:t>5/23/2019</a:t>
            </a:fld>
            <a:endParaRPr lang="en-US">
              <a:solidFill>
                <a:srgbClr val="EEECE1"/>
              </a:solidFill>
            </a:endParaRPr>
          </a:p>
        </p:txBody>
      </p:sp>
    </p:spTree>
    <p:extLst>
      <p:ext uri="{BB962C8B-B14F-4D97-AF65-F5344CB8AC3E}">
        <p14:creationId xmlns:p14="http://schemas.microsoft.com/office/powerpoint/2010/main" val="6982456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7C0E6-A046-4E83-93C9-CA5D77315D68}" type="datetimeFigureOut">
              <a:rPr lang="en-US" smtClean="0">
                <a:solidFill>
                  <a:prstClr val="black">
                    <a:tint val="75000"/>
                  </a:prstClr>
                </a:solidFill>
              </a:rPr>
              <a:pPr/>
              <a:t>5/23/2019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3904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7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7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hyperlink" Target="mailto:melinda.Giancola@ed.gov" TargetMode="External"/><Relationship Id="rId2" Type="http://schemas.openxmlformats.org/officeDocument/2006/relationships/notesSlide" Target="../notesSlides/notesSlide43.xml"/><Relationship Id="rId1" Type="http://schemas.openxmlformats.org/officeDocument/2006/relationships/slideLayout" Target="../slideLayouts/slideLayout74.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hyperlink" Target="mailto:randerson@ndi-inc.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hyperlink" Target="mailto:kisiell@michigan.gov" TargetMode="External"/><Relationship Id="rId2" Type="http://schemas.openxmlformats.org/officeDocument/2006/relationships/hyperlink" Target="mailto:RobinsonW7@Michigan.gov"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93" y="1122363"/>
            <a:ext cx="9310976" cy="2387600"/>
          </a:xfrm>
        </p:spPr>
        <p:txBody>
          <a:bodyPr>
            <a:normAutofit fontScale="90000"/>
          </a:bodyPr>
          <a:lstStyle/>
          <a:p>
            <a:r>
              <a:rPr lang="en-US" dirty="0" smtClean="0"/>
              <a:t>And the Data Says…</a:t>
            </a:r>
            <a:br>
              <a:rPr lang="en-US" dirty="0" smtClean="0"/>
            </a:br>
            <a:r>
              <a:rPr lang="en-US" sz="4400" dirty="0" smtClean="0"/>
              <a:t>Proactive Methods for Using Data</a:t>
            </a:r>
            <a:br>
              <a:rPr lang="en-US" sz="4400" dirty="0" smtClean="0"/>
            </a:br>
            <a:r>
              <a:rPr lang="en-US" sz="4400" dirty="0" smtClean="0"/>
              <a:t>To Track and Improve VR Outcomes</a:t>
            </a:r>
            <a:endParaRPr lang="en-US" sz="4400" dirty="0"/>
          </a:p>
        </p:txBody>
      </p:sp>
      <p:sp>
        <p:nvSpPr>
          <p:cNvPr id="3" name="Subtitle 2"/>
          <p:cNvSpPr>
            <a:spLocks noGrp="1"/>
          </p:cNvSpPr>
          <p:nvPr>
            <p:ph type="subTitle" idx="1"/>
          </p:nvPr>
        </p:nvSpPr>
        <p:spPr>
          <a:xfrm>
            <a:off x="1272362" y="3624365"/>
            <a:ext cx="8701371" cy="1253482"/>
          </a:xfrm>
        </p:spPr>
        <p:txBody>
          <a:bodyPr/>
          <a:lstStyle/>
          <a:p>
            <a:pPr>
              <a:lnSpc>
                <a:spcPct val="100000"/>
              </a:lnSpc>
              <a:spcBef>
                <a:spcPts val="0"/>
              </a:spcBef>
            </a:pPr>
            <a:r>
              <a:rPr lang="en-US" dirty="0" smtClean="0"/>
              <a:t>NCSAB Fall Conference</a:t>
            </a:r>
            <a:endParaRPr lang="en-US" dirty="0"/>
          </a:p>
          <a:p>
            <a:pPr>
              <a:lnSpc>
                <a:spcPct val="100000"/>
              </a:lnSpc>
              <a:spcBef>
                <a:spcPts val="0"/>
              </a:spcBef>
            </a:pPr>
            <a:r>
              <a:rPr lang="en-US" dirty="0"/>
              <a:t>Long Beach, CA</a:t>
            </a:r>
          </a:p>
          <a:p>
            <a:pPr>
              <a:lnSpc>
                <a:spcPct val="100000"/>
              </a:lnSpc>
              <a:spcBef>
                <a:spcPts val="0"/>
              </a:spcBef>
            </a:pPr>
            <a:r>
              <a:rPr lang="en-US" dirty="0"/>
              <a:t>October 31, 2018</a:t>
            </a:r>
          </a:p>
        </p:txBody>
      </p:sp>
    </p:spTree>
    <p:extLst>
      <p:ext uri="{BB962C8B-B14F-4D97-AF65-F5344CB8AC3E}">
        <p14:creationId xmlns:p14="http://schemas.microsoft.com/office/powerpoint/2010/main" val="294941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he pie chart shows Gender. 48% Female. 52% is male." title="Gender"/>
          <p:cNvSpPr>
            <a:spLocks noGrp="1"/>
          </p:cNvSpPr>
          <p:nvPr>
            <p:ph type="title"/>
          </p:nvPr>
        </p:nvSpPr>
        <p:spPr/>
        <p:txBody>
          <a:bodyPr>
            <a:normAutofit/>
          </a:bodyPr>
          <a:lstStyle/>
          <a:p>
            <a:r>
              <a:rPr lang="en-US" dirty="0" smtClean="0"/>
              <a:t>Gender</a:t>
            </a:r>
            <a:endParaRPr lang="en-US" dirty="0"/>
          </a:p>
        </p:txBody>
      </p:sp>
      <p:graphicFrame>
        <p:nvGraphicFramePr>
          <p:cNvPr id="3" name="Content Placeholder 2" descr="Chart showing the percentages by Gender: Mail 52% Femail 48%"/>
          <p:cNvGraphicFramePr>
            <a:graphicFrameLocks noGrp="1"/>
          </p:cNvGraphicFramePr>
          <p:nvPr>
            <p:ph idx="1"/>
            <p:extLst>
              <p:ext uri="{D42A27DB-BD31-4B8C-83A1-F6EECF244321}">
                <p14:modId xmlns:p14="http://schemas.microsoft.com/office/powerpoint/2010/main" val="385169490"/>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6702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Barriers to Employment</a:t>
            </a:r>
            <a:endParaRPr lang="en-US" dirty="0"/>
          </a:p>
        </p:txBody>
      </p:sp>
      <p:pic>
        <p:nvPicPr>
          <p:cNvPr id="5122" name="Picture 2" descr="Barriers to Employment for Participants Served by Blind Agencies, PY 2017. 22.6% Cultural Barriers, 1.3% Displaced Homakers, Exhausting TANF within 2 years, 5% Ex-offender, .6% Foster Care Youth, 1.9% Homeless Individual Homeless Children and Youths or Runaway Youth, 97.6% Individual with Disability, 46.3% Longterm Unemployed, 44.2% Low Income, .2% Migrant Farmworker, 5.6% Single Parent.   " title="Barriers to Employment"/>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52600" y="1172434"/>
            <a:ext cx="8610600" cy="556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23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Disability Type</a:t>
            </a:r>
            <a:endParaRPr lang="en-US" dirty="0"/>
          </a:p>
        </p:txBody>
      </p:sp>
      <p:pic>
        <p:nvPicPr>
          <p:cNvPr id="4098" name="Picture 2" descr="The chart shows the Primary Disability Type. 62.6% Blindness, 34.8% Other Visual Impairments, 2.2% Deaf-Blindness Communication Auditory, 0.0% Deafness Primary Communication Visual, 0.0% Communication Impairments, 0.0% Other Hearing Impairment, 0.0% Both Mobility and Manipulation, 0.0% General Physical Debilitation, 0.0% Manipulation/Dexterity, 0.0% Mobility Othopedic/Neurological Impairments, 0.1% Other Physical Impairments, 0.0% Other Orthopedic Impairments, 0.0% Respiratory Impairments, 0.1% Cognitive Impairments, 0.0% Psychosocial Impairments, 0.0% Other Mental Impairments, 0.1% No Disability Reported. " title="Primary Disability Typ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1600201"/>
            <a:ext cx="7696200" cy="505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909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Career &amp; Training Services</a:t>
            </a:r>
            <a:endParaRPr lang="en-US" dirty="0">
              <a:solidFill>
                <a:schemeClr val="tx1"/>
              </a:solidFill>
            </a:endParaRP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9586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Services</a:t>
            </a:r>
            <a:endParaRPr lang="en-US" dirty="0"/>
          </a:p>
        </p:txBody>
      </p:sp>
      <p:sp>
        <p:nvSpPr>
          <p:cNvPr id="3" name="Content Placeholder 2"/>
          <p:cNvSpPr>
            <a:spLocks noGrp="1"/>
          </p:cNvSpPr>
          <p:nvPr>
            <p:ph sz="half" idx="1"/>
          </p:nvPr>
        </p:nvSpPr>
        <p:spPr>
          <a:xfrm>
            <a:off x="1981200" y="1219201"/>
            <a:ext cx="8077200" cy="609599"/>
          </a:xfrm>
        </p:spPr>
        <p:txBody>
          <a:bodyPr>
            <a:normAutofit/>
          </a:bodyPr>
          <a:lstStyle/>
          <a:p>
            <a:r>
              <a:rPr lang="en-US" dirty="0" smtClean="0"/>
              <a:t>87.0% of participants received a career service</a:t>
            </a:r>
          </a:p>
        </p:txBody>
      </p:sp>
      <p:pic>
        <p:nvPicPr>
          <p:cNvPr id="12291" name="Picture 3" descr="The chart show percentages participating in VR Agency Provided or Funded Career Services (Blind Agencies, PY2017). 39.9% Assessment, 26,1% Diagnosis and Treament of Impairments, 73.2% VR Counseling and Guidance, 7.5% Job Search, 8.4% Job Placement, 3.4% Short Term Job Supports, 1.0% Supported Employment Services, 14.1% Information and Referral Services, 2.6% Benefit Counseling, 0.3% Customized Employment Services, 0.0% Extended Services." title="Career Services "/>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805"/>
          <a:stretch/>
        </p:blipFill>
        <p:spPr bwMode="auto">
          <a:xfrm>
            <a:off x="1905000" y="1981200"/>
            <a:ext cx="8390138"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446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Education and Training Services</a:t>
            </a:r>
            <a:endParaRPr lang="en-US" dirty="0"/>
          </a:p>
        </p:txBody>
      </p:sp>
      <p:sp>
        <p:nvSpPr>
          <p:cNvPr id="3" name="Content Placeholder 2"/>
          <p:cNvSpPr>
            <a:spLocks noGrp="1"/>
          </p:cNvSpPr>
          <p:nvPr>
            <p:ph sz="half" idx="1"/>
          </p:nvPr>
        </p:nvSpPr>
        <p:spPr>
          <a:xfrm>
            <a:off x="1981200" y="1295400"/>
            <a:ext cx="8077200" cy="457200"/>
          </a:xfrm>
        </p:spPr>
        <p:txBody>
          <a:bodyPr>
            <a:normAutofit fontScale="77500" lnSpcReduction="20000"/>
          </a:bodyPr>
          <a:lstStyle/>
          <a:p>
            <a:r>
              <a:rPr lang="en-US" dirty="0" smtClean="0"/>
              <a:t>43.9% of participants received an education or training service</a:t>
            </a:r>
          </a:p>
        </p:txBody>
      </p:sp>
      <p:pic>
        <p:nvPicPr>
          <p:cNvPr id="12290" name="Picture 2" descr="The chart show percentages participaing in VR Agency Provided or Funded Education or Training Programs (Blind Agencies, PY2017.&#10;1.3% Graduate School, 7.4% Four Year College, 2.2% Community College, 10.2% Occupational/Vocational Training, 1.5% OJT, 0.1% Registered Apprenticeship Training, 0.9% Basic Academic Remedial or Literacy Training, 8.1% Job Readiness Training, 23.3% Disability Related Skills Training, 5.4% Miscellaneous Training, 0.1% Randolph Sheppard Entrepreneurial Training, 0.1% Customized Training." title="Education and Training Servic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05000" y="1828801"/>
            <a:ext cx="8489390" cy="481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224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Credential Attainment</a:t>
            </a:r>
            <a:endParaRPr lang="en-US" dirty="0"/>
          </a:p>
        </p:txBody>
      </p:sp>
      <p:sp>
        <p:nvSpPr>
          <p:cNvPr id="4" name="Content Placeholder 3"/>
          <p:cNvSpPr>
            <a:spLocks noGrp="1"/>
          </p:cNvSpPr>
          <p:nvPr>
            <p:ph sz="half" idx="1"/>
          </p:nvPr>
        </p:nvSpPr>
        <p:spPr>
          <a:xfrm>
            <a:off x="1981200" y="6096000"/>
            <a:ext cx="8001000" cy="457200"/>
          </a:xfrm>
        </p:spPr>
        <p:txBody>
          <a:bodyPr>
            <a:normAutofit fontScale="55000" lnSpcReduction="20000"/>
          </a:bodyPr>
          <a:lstStyle/>
          <a:p>
            <a:r>
              <a:rPr lang="en-US" dirty="0" smtClean="0"/>
              <a:t>Participants earning a secondary diploma or equivalent  must be employed or enrolled in a post-secondary education or training program leading to a credential within one year of exit</a:t>
            </a:r>
            <a:endParaRPr lang="en-US" dirty="0"/>
          </a:p>
        </p:txBody>
      </p:sp>
      <p:pic>
        <p:nvPicPr>
          <p:cNvPr id="1026" name="Picture 2" descr="The chart show credentials earned by participants served by blind agencies in PY 2017. 313 Secondary School Diploma, 31 Secondary Equivancy, 71 Associate's Degree, 174 Bachelor's Degree, 62 Master's Degree, 15 Graduate Degree, 63 Vocational Technical Certificate, 20 Vocational Technical License, 53 Other Recognized Credential." title="Credential Attainment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8229600" cy="478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828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Measureable Skill Gains</a:t>
            </a:r>
            <a:endParaRPr lang="en-US" dirty="0">
              <a:solidFill>
                <a:schemeClr val="tx1"/>
              </a:solidFill>
            </a:endParaRPr>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0208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Measurable Skill Gains</a:t>
            </a:r>
            <a:endParaRPr lang="en-US" dirty="0"/>
          </a:p>
        </p:txBody>
      </p:sp>
      <p:sp>
        <p:nvSpPr>
          <p:cNvPr id="3" name="Content Placeholder 2"/>
          <p:cNvSpPr>
            <a:spLocks noGrp="1"/>
          </p:cNvSpPr>
          <p:nvPr>
            <p:ph sz="half" idx="1"/>
          </p:nvPr>
        </p:nvSpPr>
        <p:spPr>
          <a:xfrm>
            <a:off x="1981200" y="1219200"/>
            <a:ext cx="8153400" cy="609600"/>
          </a:xfrm>
        </p:spPr>
        <p:txBody>
          <a:bodyPr>
            <a:normAutofit/>
          </a:bodyPr>
          <a:lstStyle/>
          <a:p>
            <a:r>
              <a:rPr lang="en-US" dirty="0" smtClean="0"/>
              <a:t>1,418 MSG were earned in PY2017</a:t>
            </a:r>
          </a:p>
        </p:txBody>
      </p:sp>
      <p:pic>
        <p:nvPicPr>
          <p:cNvPr id="8195" name="Picture 3" descr="The chart shows percentages of MSG by Type Earned by Individuals Receiving Services from Blind Agencies, PY 2017. 4.9% EFL, 21.1% Secondary School Diploma, 59.7% Sec/Postsec Transcript, 6.4% Training Milestone, 7.8% Skills Progression.  " title="Measurable Skill Gains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28800" y="1905001"/>
            <a:ext cx="8534400" cy="455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26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title="Eligible for MSG"/>
          <p:cNvSpPr>
            <a:spLocks noGrp="1"/>
          </p:cNvSpPr>
          <p:nvPr>
            <p:ph type="title"/>
          </p:nvPr>
        </p:nvSpPr>
        <p:spPr/>
        <p:txBody>
          <a:bodyPr/>
          <a:lstStyle/>
          <a:p>
            <a:r>
              <a:rPr lang="en-US" dirty="0" smtClean="0"/>
              <a:t>Eligible for MSG</a:t>
            </a:r>
            <a:endParaRPr lang="en-US" dirty="0"/>
          </a:p>
        </p:txBody>
      </p:sp>
      <p:pic>
        <p:nvPicPr>
          <p:cNvPr id="10242" name="Picture 2" descr="The chart shows particiants who received services from blind agencies were elgible for the MSG indicator." title="Eligible for MS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5097"/>
          <a:stretch/>
        </p:blipFill>
        <p:spPr bwMode="auto">
          <a:xfrm>
            <a:off x="1600200" y="2362201"/>
            <a:ext cx="8534400" cy="426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2"/>
          </p:nvPr>
        </p:nvSpPr>
        <p:spPr>
          <a:xfrm>
            <a:off x="2133600" y="1447801"/>
            <a:ext cx="8077200" cy="838199"/>
          </a:xfrm>
        </p:spPr>
        <p:txBody>
          <a:bodyPr>
            <a:normAutofit fontScale="92500" lnSpcReduction="10000"/>
          </a:bodyPr>
          <a:lstStyle/>
          <a:p>
            <a:r>
              <a:rPr lang="en-US" dirty="0"/>
              <a:t>16.1% of </a:t>
            </a:r>
            <a:r>
              <a:rPr lang="en-US" dirty="0" smtClean="0"/>
              <a:t>participants who received services from blind agencies were </a:t>
            </a:r>
            <a:r>
              <a:rPr lang="en-US" dirty="0"/>
              <a:t>eligible for the MSG indicator</a:t>
            </a:r>
          </a:p>
          <a:p>
            <a:endParaRPr lang="en-US" dirty="0"/>
          </a:p>
        </p:txBody>
      </p:sp>
    </p:spTree>
    <p:extLst>
      <p:ext uri="{BB962C8B-B14F-4D97-AF65-F5344CB8AC3E}">
        <p14:creationId xmlns:p14="http://schemas.microsoft.com/office/powerpoint/2010/main" val="554198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514350" indent="-514350">
              <a:lnSpc>
                <a:spcPct val="100000"/>
              </a:lnSpc>
              <a:buClrTx/>
              <a:buFont typeface="+mj-lt"/>
              <a:buAutoNum type="arabicPeriod"/>
            </a:pPr>
            <a:r>
              <a:rPr lang="en-US" dirty="0" smtClean="0"/>
              <a:t>Identify current trends in PY17 National RSA-911 Data for Blind Agencies.</a:t>
            </a:r>
          </a:p>
          <a:p>
            <a:pPr marL="514350" indent="-514350">
              <a:lnSpc>
                <a:spcPct val="100000"/>
              </a:lnSpc>
              <a:buClrTx/>
              <a:buFont typeface="+mj-lt"/>
              <a:buAutoNum type="arabicPeriod"/>
            </a:pPr>
            <a:r>
              <a:rPr lang="en-US" dirty="0"/>
              <a:t>Discuss the WIOA Performance </a:t>
            </a:r>
            <a:r>
              <a:rPr lang="en-US" dirty="0" smtClean="0"/>
              <a:t>Measures, VR Program-specific </a:t>
            </a:r>
            <a:r>
              <a:rPr lang="en-US" dirty="0"/>
              <a:t>requirements and moving beyond </a:t>
            </a:r>
            <a:r>
              <a:rPr lang="en-US" dirty="0" smtClean="0"/>
              <a:t>compliance.</a:t>
            </a:r>
          </a:p>
          <a:p>
            <a:pPr marL="514350" indent="-514350">
              <a:lnSpc>
                <a:spcPct val="100000"/>
              </a:lnSpc>
              <a:buClrTx/>
              <a:buFont typeface="+mj-lt"/>
              <a:buAutoNum type="arabicPeriod"/>
            </a:pPr>
            <a:r>
              <a:rPr lang="en-US" dirty="0" smtClean="0"/>
              <a:t>Review internal control and data, analyzing recommendations from RSA and WINTAC.</a:t>
            </a:r>
          </a:p>
        </p:txBody>
      </p:sp>
    </p:spTree>
    <p:extLst>
      <p:ext uri="{BB962C8B-B14F-4D97-AF65-F5344CB8AC3E}">
        <p14:creationId xmlns:p14="http://schemas.microsoft.com/office/powerpoint/2010/main" val="1538521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Measureable Skill Gains Rate</a:t>
            </a:r>
            <a:endParaRPr lang="en-US" dirty="0"/>
          </a:p>
        </p:txBody>
      </p:sp>
      <p:sp>
        <p:nvSpPr>
          <p:cNvPr id="3" name="Content Placeholder 2"/>
          <p:cNvSpPr>
            <a:spLocks noGrp="1"/>
          </p:cNvSpPr>
          <p:nvPr>
            <p:ph sz="half" idx="1"/>
          </p:nvPr>
        </p:nvSpPr>
        <p:spPr>
          <a:xfrm>
            <a:off x="1981200" y="1447800"/>
            <a:ext cx="8001000" cy="990600"/>
          </a:xfrm>
        </p:spPr>
        <p:txBody>
          <a:bodyPr>
            <a:normAutofit/>
          </a:bodyPr>
          <a:lstStyle/>
          <a:p>
            <a:r>
              <a:rPr lang="en-US" dirty="0" smtClean="0"/>
              <a:t>30.4% of participants receiving services from blind agencies earned a Measureable Skill Gain in PY2017</a:t>
            </a:r>
            <a:endParaRPr lang="en-US" dirty="0"/>
          </a:p>
          <a:p>
            <a:endParaRPr lang="en-US" dirty="0"/>
          </a:p>
        </p:txBody>
      </p:sp>
      <p:pic>
        <p:nvPicPr>
          <p:cNvPr id="11266" name="Picture 2" descr="The chart show  participants receiving services from blind agencies earned a Measureable Skill Gain in PY2017.&#10;" title="Measureable Skill Gains Rat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8534400" cy="425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83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solidFill>
                  <a:schemeClr val="tx1"/>
                </a:solidFill>
              </a:rPr>
              <a:t>Exiter</a:t>
            </a:r>
            <a:r>
              <a:rPr lang="en-US" dirty="0" smtClean="0">
                <a:solidFill>
                  <a:schemeClr val="tx1"/>
                </a:solidFill>
              </a:rPr>
              <a:t> Information</a:t>
            </a:r>
            <a:endParaRPr lang="en-US" dirty="0">
              <a:solidFill>
                <a:schemeClr val="tx1"/>
              </a:solidFill>
            </a:endParaRPr>
          </a:p>
        </p:txBody>
      </p:sp>
    </p:spTree>
    <p:extLst>
      <p:ext uri="{BB962C8B-B14F-4D97-AF65-F5344CB8AC3E}">
        <p14:creationId xmlns:p14="http://schemas.microsoft.com/office/powerpoint/2010/main" val="111621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title="Employment Rate"/>
          <p:cNvSpPr>
            <a:spLocks noGrp="1"/>
          </p:cNvSpPr>
          <p:nvPr>
            <p:ph type="title"/>
          </p:nvPr>
        </p:nvSpPr>
        <p:spPr/>
        <p:txBody>
          <a:bodyPr/>
          <a:lstStyle/>
          <a:p>
            <a:r>
              <a:rPr lang="en-US" dirty="0" smtClean="0"/>
              <a:t>Employment Rate</a:t>
            </a:r>
            <a:endParaRPr lang="en-US" dirty="0"/>
          </a:p>
        </p:txBody>
      </p:sp>
      <p:sp>
        <p:nvSpPr>
          <p:cNvPr id="3" name="Content Placeholder 2" title="Employment Rate in PY2017, the employment rate for individuals receiving services from blind agencies was 52.3%"/>
          <p:cNvSpPr>
            <a:spLocks noGrp="1"/>
          </p:cNvSpPr>
          <p:nvPr>
            <p:ph idx="1"/>
          </p:nvPr>
        </p:nvSpPr>
        <p:spPr>
          <a:xfrm>
            <a:off x="1990942" y="1326068"/>
            <a:ext cx="8229600" cy="715963"/>
          </a:xfrm>
        </p:spPr>
        <p:txBody>
          <a:bodyPr>
            <a:normAutofit fontScale="77500" lnSpcReduction="20000"/>
          </a:bodyPr>
          <a:lstStyle/>
          <a:p>
            <a:r>
              <a:rPr lang="en-US" dirty="0" smtClean="0"/>
              <a:t>In PY2017, the employment rate for individuals receiving services from blind agencies was 52.3%</a:t>
            </a:r>
          </a:p>
          <a:p>
            <a:pPr marL="0" indent="0">
              <a:buNone/>
            </a:pPr>
            <a:endParaRPr lang="en-US" dirty="0"/>
          </a:p>
        </p:txBody>
      </p:sp>
      <p:pic>
        <p:nvPicPr>
          <p:cNvPr id="4099" name="Picture 3" descr="The chart shows in PY2017 the employment rate for individuals receiving services from blind agencies " title="Employment Rate"/>
          <p:cNvPicPr>
            <a:picLocks noChangeAspect="1" noChangeArrowheads="1"/>
          </p:cNvPicPr>
          <p:nvPr/>
        </p:nvPicPr>
        <p:blipFill rotWithShape="1">
          <a:blip r:embed="rId3">
            <a:extLst>
              <a:ext uri="{28A0092B-C50C-407E-A947-70E740481C1C}">
                <a14:useLocalDpi xmlns:a14="http://schemas.microsoft.com/office/drawing/2010/main" val="0"/>
              </a:ext>
            </a:extLst>
          </a:blip>
          <a:srcRect l="2561" b="1703"/>
          <a:stretch/>
        </p:blipFill>
        <p:spPr bwMode="auto">
          <a:xfrm>
            <a:off x="1844041" y="2019837"/>
            <a:ext cx="8553885" cy="451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006182"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Employment Rate</a:t>
            </a:r>
          </a:p>
        </p:txBody>
      </p:sp>
    </p:spTree>
    <p:extLst>
      <p:ext uri="{BB962C8B-B14F-4D97-AF65-F5344CB8AC3E}">
        <p14:creationId xmlns:p14="http://schemas.microsoft.com/office/powerpoint/2010/main" val="1933373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Exit</a:t>
            </a:r>
            <a:endParaRPr lang="en-US" dirty="0"/>
          </a:p>
        </p:txBody>
      </p:sp>
      <p:pic>
        <p:nvPicPr>
          <p:cNvPr id="5" name="Content Placeholder 4" descr="The chart shows that the type of Exit for agencies servicing blind individuals, PY2017. 10.4% After Application, 0.2% TWE, 0.1% OOS, 8.3% After/Eligibility Before IPE, 36.7% After IPE without Emp. 0.0% After IPE non-CIE, 40.2% After IPE, CIE. 4.1% Determined Ineligible." title="Type of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1478405"/>
            <a:ext cx="7696200" cy="510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36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 for Exit</a:t>
            </a:r>
            <a:endParaRPr lang="en-US" dirty="0"/>
          </a:p>
        </p:txBody>
      </p:sp>
      <p:pic>
        <p:nvPicPr>
          <p:cNvPr id="5" name="Picture 3" descr="This chart show exit reason for Agencies Serving Blind Individuals, Py 2017. 0.1% Instituionalized, 1.7% Health/Medical, 1.5% Death, 0.0% Active Duty, 0.0% Foster Care (Title I), 1.0% Inelgible, 0.1% Criminal Offender, 2.3% No disabiling Condition, 1.0% No impediment to Empl, 3.3% VR not Required, 0.6% Disability too Significant, 0.1% LT Extended Service not Avail., 1.5% Transferred, 40.1% C.I.E., 0.1% Extended Employment, 0.0% Extended Service not Avail., 18.7% Unable to Locate, 18.8% not interested in Further Services, 8.9% Other." title="Reason for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1287187"/>
            <a:ext cx="7772400" cy="52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416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Outcome</a:t>
            </a:r>
            <a:endParaRPr lang="en-US" dirty="0"/>
          </a:p>
        </p:txBody>
      </p:sp>
      <p:pic>
        <p:nvPicPr>
          <p:cNvPr id="5" name="Picture 3" descr="The chart shows Employment Outcome at Exit for Agencies Serving &#10;Blind Individuals, PY2017. 87.2% CIE, 7.8% Self Employment, 1.6% Randolp Sheppard BEP, 0.7% Other State BEP, 1.9% SE in CIE, 0.1% SE on ST Basis, 0.7% Uncomp. Empl.&#10;" title="Employment Outc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1381885"/>
            <a:ext cx="7696200" cy="50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08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Quality of Outcomes</a:t>
            </a:r>
            <a:endParaRPr lang="en-US" dirty="0">
              <a:solidFill>
                <a:schemeClr val="tx1"/>
              </a:solidFill>
            </a:endParaRPr>
          </a:p>
        </p:txBody>
      </p:sp>
    </p:spTree>
    <p:extLst>
      <p:ext uri="{BB962C8B-B14F-4D97-AF65-F5344CB8AC3E}">
        <p14:creationId xmlns:p14="http://schemas.microsoft.com/office/powerpoint/2010/main" val="308248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Quality of Employment</a:t>
            </a:r>
          </a:p>
        </p:txBody>
      </p:sp>
      <p:sp>
        <p:nvSpPr>
          <p:cNvPr id="3" name="Content Placeholder 2"/>
          <p:cNvSpPr>
            <a:spLocks noGrp="1"/>
          </p:cNvSpPr>
          <p:nvPr>
            <p:ph idx="1"/>
          </p:nvPr>
        </p:nvSpPr>
        <p:spPr/>
        <p:txBody>
          <a:bodyPr/>
          <a:lstStyle/>
          <a:p>
            <a:r>
              <a:rPr lang="en-US" dirty="0" smtClean="0"/>
              <a:t>Median Hourly Wage at Exit, PY2017: $12.89</a:t>
            </a:r>
          </a:p>
          <a:p>
            <a:r>
              <a:rPr lang="en-US" dirty="0" smtClean="0"/>
              <a:t>Median Hours Worked at Exit, PY2017: 35/week</a:t>
            </a:r>
          </a:p>
        </p:txBody>
      </p:sp>
    </p:spTree>
    <p:extLst>
      <p:ext uri="{BB962C8B-B14F-4D97-AF65-F5344CB8AC3E}">
        <p14:creationId xmlns:p14="http://schemas.microsoft.com/office/powerpoint/2010/main" val="1178013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Employment by Occupation for Individuals Served by Blind Agencies</a:t>
            </a:r>
            <a:endParaRPr lang="en-US" dirty="0"/>
          </a:p>
        </p:txBody>
      </p:sp>
      <p:pic>
        <p:nvPicPr>
          <p:cNvPr id="6" name="Picture 5" descr="This chart shows the top occupations and corresponding wages for individuals who exited the VR program after receiving services from blind agencies in PY2017.  144 individuals were employed as customer service representatives earning an average wage of $11.19 an hour. 131 were receptionists and information clerks earning an average wage of $11.13 an hour. 99 individuals were employed as stock clerks earning an average wage of $11.60 an hour. 84 were employed as &quot;all other&quot; teachers and instructors making $21.74 an hour.  80 individuals were employed as retail sales persons earning an average wage of $11.15 an hour.65 individuals were employed as janitors and cleaners earning an average wage of $12.39 an hour." title="Employment by Occupation for Individuals Served by Blind Agencies"/>
          <p:cNvPicPr/>
          <p:nvPr/>
        </p:nvPicPr>
        <p:blipFill rotWithShape="1">
          <a:blip r:embed="rId3" cstate="screen">
            <a:extLst>
              <a:ext uri="{28A0092B-C50C-407E-A947-70E740481C1C}">
                <a14:useLocalDpi xmlns:a14="http://schemas.microsoft.com/office/drawing/2010/main"/>
              </a:ext>
            </a:extLst>
          </a:blip>
          <a:srcRect/>
          <a:stretch/>
        </p:blipFill>
        <p:spPr bwMode="auto">
          <a:xfrm>
            <a:off x="3158491" y="1500189"/>
            <a:ext cx="5875019" cy="4781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762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Support </a:t>
            </a:r>
            <a:r>
              <a:rPr lang="en-US" dirty="0"/>
              <a:t>at Exit</a:t>
            </a:r>
          </a:p>
        </p:txBody>
      </p:sp>
      <p:pic>
        <p:nvPicPr>
          <p:cNvPr id="2051" name="Picture 3" descr="This chart shows the public support at exit for individuals who exited with employment outcomes in PY2017. .9% received general assistance public support. 22.4% received SSDI. 13.9% received SSI. .4% received TANF benefits. .2% received veteran's benefits. .1% received worker's compensation. 3.2% received other public support at exit.  " title="Public Support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345879"/>
            <a:ext cx="8001000" cy="523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479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WIOA </a:t>
            </a:r>
            <a:r>
              <a:rPr lang="en-US" dirty="0"/>
              <a:t>Performance Outcomes </a:t>
            </a:r>
            <a:r>
              <a:rPr lang="en-US" dirty="0" smtClean="0"/>
              <a:t>and</a:t>
            </a:r>
            <a:r>
              <a:rPr lang="en-US" dirty="0"/>
              <a:t/>
            </a:r>
            <a:br>
              <a:rPr lang="en-US" dirty="0"/>
            </a:br>
            <a:r>
              <a:rPr lang="en-US" dirty="0"/>
              <a:t>VR Program Outcomes</a:t>
            </a:r>
          </a:p>
        </p:txBody>
      </p:sp>
    </p:spTree>
    <p:extLst>
      <p:ext uri="{BB962C8B-B14F-4D97-AF65-F5344CB8AC3E}">
        <p14:creationId xmlns:p14="http://schemas.microsoft.com/office/powerpoint/2010/main" val="3186312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Support at Exit</a:t>
            </a:r>
            <a:endParaRPr lang="en-US" dirty="0"/>
          </a:p>
        </p:txBody>
      </p:sp>
      <p:pic>
        <p:nvPicPr>
          <p:cNvPr id="3074" name="Picture 2" descr="The chart shows the primary support at exit for individuals who exited with an employment outcome in PY2017. 83.1% reported personal income as the primary support. 3.3% reported family and friends as the primary support. 12.6% reported public support as the primary support. 3.0% reported other sources as the primary support. " title="Primary Support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409282"/>
            <a:ext cx="7924800" cy="509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045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 </a:t>
            </a:r>
            <a:r>
              <a:rPr lang="en-US" dirty="0"/>
              <a:t>of </a:t>
            </a:r>
            <a:r>
              <a:rPr lang="en-US" dirty="0" smtClean="0"/>
              <a:t>Medical Benefits </a:t>
            </a:r>
            <a:r>
              <a:rPr lang="en-US" dirty="0"/>
              <a:t>at Exit</a:t>
            </a:r>
          </a:p>
        </p:txBody>
      </p:sp>
      <p:pic>
        <p:nvPicPr>
          <p:cNvPr id="4098" name="Picture 2" descr="This chart shows the source of medical benefits at exit for individuals who exited with employment outcomes in PY2017. 1.7% received medical insurance from the affordable care act. 2.4% received were not yet eligible to receive medical insurance from their employer. 27.4% received medical insurance from their employer. 18.4% received medical insurance from medicaid. 24.5% received medical insurance from medicare. 11.9% received medical insurance from other private insurance. 2.2% received medical insurance from other public insurance. " title="Source of medical Benefits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7848600" cy="518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880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Pre-Employment Transition Services</a:t>
            </a:r>
            <a:endParaRPr lang="en-US" dirty="0">
              <a:solidFill>
                <a:schemeClr val="tx1"/>
              </a:solidFill>
            </a:endParaRPr>
          </a:p>
        </p:txBody>
      </p:sp>
    </p:spTree>
    <p:extLst>
      <p:ext uri="{BB962C8B-B14F-4D97-AF65-F5344CB8AC3E}">
        <p14:creationId xmlns:p14="http://schemas.microsoft.com/office/powerpoint/2010/main" val="2952466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Pre-Employment Transition Services</a:t>
            </a:r>
          </a:p>
        </p:txBody>
      </p:sp>
      <p:sp>
        <p:nvSpPr>
          <p:cNvPr id="3" name="Content Placeholder 2"/>
          <p:cNvSpPr>
            <a:spLocks noGrp="1"/>
          </p:cNvSpPr>
          <p:nvPr>
            <p:ph idx="1"/>
          </p:nvPr>
        </p:nvSpPr>
        <p:spPr/>
        <p:txBody>
          <a:bodyPr/>
          <a:lstStyle/>
          <a:p>
            <a:r>
              <a:rPr lang="en-US" dirty="0" smtClean="0"/>
              <a:t>7,629 Pre-Employment </a:t>
            </a:r>
            <a:r>
              <a:rPr lang="en-US" dirty="0"/>
              <a:t>Transition </a:t>
            </a:r>
            <a:r>
              <a:rPr lang="en-US" dirty="0" smtClean="0"/>
              <a:t>Services were provided by VR agencies in PY2017</a:t>
            </a:r>
          </a:p>
          <a:p>
            <a:r>
              <a:rPr lang="en-US" dirty="0" smtClean="0"/>
              <a:t>5,211 individuals received </a:t>
            </a:r>
            <a:r>
              <a:rPr lang="en-US" dirty="0"/>
              <a:t>Pre-Employment Transition </a:t>
            </a:r>
            <a:r>
              <a:rPr lang="en-US" dirty="0" smtClean="0"/>
              <a:t>Services in PY2017</a:t>
            </a:r>
          </a:p>
          <a:p>
            <a:r>
              <a:rPr lang="en-US" dirty="0" smtClean="0"/>
              <a:t>3,480 of these individuals were potentially eligible for VR services</a:t>
            </a:r>
            <a:endParaRPr lang="en-US" dirty="0"/>
          </a:p>
        </p:txBody>
      </p:sp>
    </p:spTree>
    <p:extLst>
      <p:ext uri="{BB962C8B-B14F-4D97-AF65-F5344CB8AC3E}">
        <p14:creationId xmlns:p14="http://schemas.microsoft.com/office/powerpoint/2010/main" val="2838708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
          <p:cNvSpPr>
            <a:spLocks noGrp="1"/>
          </p:cNvSpPr>
          <p:nvPr>
            <p:ph type="title"/>
          </p:nvPr>
        </p:nvSpPr>
        <p:spPr/>
        <p:txBody>
          <a:bodyPr>
            <a:normAutofit/>
          </a:bodyPr>
          <a:lstStyle/>
          <a:p>
            <a:r>
              <a:rPr lang="en-US" dirty="0" smtClean="0"/>
              <a:t>Pre-ETS</a:t>
            </a:r>
            <a:endParaRPr lang="en-US" dirty="0"/>
          </a:p>
        </p:txBody>
      </p:sp>
      <p:pic>
        <p:nvPicPr>
          <p:cNvPr id="3075" name="Picture 3" descr="The chart shows Pre-Employment Transition Services by Type Provided by Blind Agencies in PY 2017. 1611, Job Exploration Counseling, 1062 Counseling on Enrollment Opportunities, 1170, Work Based Learning Experiences, 1964 Workplace Readiness Training, 1822 Instruction on Self-Advocacy." title="Pre-Employment Transition Servic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4600" y="1600201"/>
            <a:ext cx="733891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924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Internal Data and Considerations For VR Program Improvement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53233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819" y="5283219"/>
            <a:ext cx="10212916" cy="1168400"/>
          </a:xfrm>
        </p:spPr>
        <p:txBody>
          <a:bodyPr/>
          <a:lstStyle/>
          <a:p>
            <a:r>
              <a:rPr lang="en-US" dirty="0" smtClean="0"/>
              <a:t>Leadership Buy-In</a:t>
            </a:r>
            <a:endParaRPr lang="en-US" dirty="0"/>
          </a:p>
        </p:txBody>
      </p:sp>
      <p:sp>
        <p:nvSpPr>
          <p:cNvPr id="3" name="Text Placeholder 2"/>
          <p:cNvSpPr>
            <a:spLocks noGrp="1"/>
          </p:cNvSpPr>
          <p:nvPr>
            <p:ph type="body" idx="1"/>
          </p:nvPr>
        </p:nvSpPr>
        <p:spPr>
          <a:xfrm>
            <a:off x="963085" y="4614868"/>
            <a:ext cx="8180916" cy="1633538"/>
          </a:xfrm>
        </p:spPr>
        <p:txBody>
          <a:bodyPr/>
          <a:lstStyle/>
          <a:p>
            <a:pPr algn="ctr"/>
            <a:r>
              <a:rPr lang="en-US" dirty="0" smtClean="0"/>
              <a:t>Belief in WIOA, working together, improving participant outcomes, etc. </a:t>
            </a:r>
            <a:endParaRPr lang="en-US" dirty="0"/>
          </a:p>
        </p:txBody>
      </p:sp>
    </p:spTree>
    <p:extLst>
      <p:ext uri="{BB962C8B-B14F-4D97-AF65-F5344CB8AC3E}">
        <p14:creationId xmlns:p14="http://schemas.microsoft.com/office/powerpoint/2010/main" val="2311234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Decorative line connecting VR agency circle graphic to title IV (C, G, B) star graphic."/>
          <p:cNvCxnSpPr/>
          <p:nvPr/>
        </p:nvCxnSpPr>
        <p:spPr>
          <a:xfrm flipV="1">
            <a:off x="6226289" y="3615117"/>
            <a:ext cx="2843212" cy="485775"/>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dirty="0" smtClean="0"/>
              <a:t>Crossover With VR Reporting</a:t>
            </a:r>
            <a:endParaRPr lang="en-US" dirty="0"/>
          </a:p>
        </p:txBody>
      </p:sp>
      <p:graphicFrame>
        <p:nvGraphicFramePr>
          <p:cNvPr id="4" name="Content Placeholder 3" descr="This Radial Cycle depicts the relationship between examples of VR agency reports." title="Radial Cycle Describing Relationships"/>
          <p:cNvGraphicFramePr>
            <a:graphicFrameLocks noGrp="1"/>
          </p:cNvGraphicFramePr>
          <p:nvPr>
            <p:ph idx="1"/>
            <p:extLst>
              <p:ext uri="{D42A27DB-BD31-4B8C-83A1-F6EECF244321}">
                <p14:modId xmlns:p14="http://schemas.microsoft.com/office/powerpoint/2010/main" val="2406622254"/>
              </p:ext>
            </p:extLst>
          </p:nvPr>
        </p:nvGraphicFramePr>
        <p:xfrm>
          <a:off x="562428" y="1733249"/>
          <a:ext cx="10254343" cy="4735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6-Point Star 7"/>
          <p:cNvSpPr/>
          <p:nvPr/>
        </p:nvSpPr>
        <p:spPr>
          <a:xfrm>
            <a:off x="8493768" y="2600704"/>
            <a:ext cx="1971675" cy="2028825"/>
          </a:xfrm>
          <a:prstGeom prst="star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Title IV </a:t>
            </a:r>
          </a:p>
          <a:p>
            <a:pPr algn="ctr"/>
            <a:r>
              <a:rPr lang="en-US" sz="2400" b="1" dirty="0" smtClean="0"/>
              <a:t>(C, G, B)</a:t>
            </a:r>
            <a:endParaRPr lang="en-US" sz="2400" b="1" dirty="0"/>
          </a:p>
        </p:txBody>
      </p:sp>
    </p:spTree>
    <p:extLst>
      <p:ext uri="{BB962C8B-B14F-4D97-AF65-F5344CB8AC3E}">
        <p14:creationId xmlns:p14="http://schemas.microsoft.com/office/powerpoint/2010/main" val="282430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Evaluation</a:t>
            </a:r>
            <a:endParaRPr lang="en-US" dirty="0"/>
          </a:p>
        </p:txBody>
      </p:sp>
      <p:graphicFrame>
        <p:nvGraphicFramePr>
          <p:cNvPr id="4" name="Content Placeholder 3" descr="Three circles in a cone. Circle text: Training &amp; Assessment; Internal Controls; Policies and Procedures. An arrow points down to the words &quot;Reasonable Assurance.&quot;"/>
          <p:cNvGraphicFramePr>
            <a:graphicFrameLocks noGrp="1"/>
          </p:cNvGraphicFramePr>
          <p:nvPr>
            <p:ph idx="1"/>
            <p:extLst>
              <p:ext uri="{D42A27DB-BD31-4B8C-83A1-F6EECF244321}">
                <p14:modId xmlns:p14="http://schemas.microsoft.com/office/powerpoint/2010/main" val="3944267845"/>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198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Considerations</a:t>
            </a:r>
            <a:endParaRPr lang="en-US" dirty="0"/>
          </a:p>
        </p:txBody>
      </p:sp>
      <p:sp>
        <p:nvSpPr>
          <p:cNvPr id="3" name="Content Placeholder 2"/>
          <p:cNvSpPr>
            <a:spLocks noGrp="1"/>
          </p:cNvSpPr>
          <p:nvPr>
            <p:ph idx="1"/>
          </p:nvPr>
        </p:nvSpPr>
        <p:spPr>
          <a:xfrm>
            <a:off x="838199" y="1493134"/>
            <a:ext cx="10690185" cy="5088287"/>
          </a:xfrm>
        </p:spPr>
        <p:txBody>
          <a:bodyPr>
            <a:noAutofit/>
          </a:bodyPr>
          <a:lstStyle/>
          <a:p>
            <a:pPr>
              <a:lnSpc>
                <a:spcPct val="100000"/>
              </a:lnSpc>
            </a:pPr>
            <a:r>
              <a:rPr lang="en-US" dirty="0" smtClean="0"/>
              <a:t>Do case files contain supporting documentation required in policy?</a:t>
            </a:r>
          </a:p>
          <a:p>
            <a:pPr marL="798513" lvl="1" indent="-341313">
              <a:lnSpc>
                <a:spcPct val="100000"/>
              </a:lnSpc>
              <a:buFont typeface="Courier New" panose="02070309020205020404" pitchFamily="49" charset="0"/>
              <a:buChar char="o"/>
            </a:pPr>
            <a:r>
              <a:rPr lang="en-US" dirty="0" smtClean="0"/>
              <a:t>How are you documenting start date of employment and weekly earnings in primary occupation?</a:t>
            </a:r>
          </a:p>
          <a:p>
            <a:pPr marL="798513" lvl="1" indent="-341313">
              <a:lnSpc>
                <a:spcPct val="100000"/>
              </a:lnSpc>
              <a:buFont typeface="Courier New" panose="02070309020205020404" pitchFamily="49" charset="0"/>
              <a:buChar char="o"/>
            </a:pPr>
            <a:r>
              <a:rPr lang="en-US" dirty="0" smtClean="0"/>
              <a:t>Is type of closure and reason for exit accurately described during case closure?</a:t>
            </a:r>
          </a:p>
          <a:p>
            <a:pPr>
              <a:lnSpc>
                <a:spcPct val="100000"/>
              </a:lnSpc>
            </a:pPr>
            <a:r>
              <a:rPr lang="en-US" dirty="0"/>
              <a:t>Case record reviews are an invaluable program improvement </a:t>
            </a:r>
            <a:r>
              <a:rPr lang="en-US" dirty="0" smtClean="0"/>
              <a:t>tool.</a:t>
            </a:r>
          </a:p>
          <a:p>
            <a:pPr marL="798513" lvl="1" indent="-341313">
              <a:lnSpc>
                <a:spcPct val="100000"/>
              </a:lnSpc>
              <a:buFont typeface="Courier New" panose="02070309020205020404" pitchFamily="49" charset="0"/>
              <a:buChar char="o"/>
            </a:pPr>
            <a:r>
              <a:rPr lang="en-US" dirty="0" smtClean="0"/>
              <a:t>Are </a:t>
            </a:r>
            <a:r>
              <a:rPr lang="en-US" dirty="0"/>
              <a:t>the documentation requirements being met and case notes documented?</a:t>
            </a:r>
          </a:p>
          <a:p>
            <a:pPr marL="798513" lvl="1" indent="-341313">
              <a:lnSpc>
                <a:spcPct val="100000"/>
              </a:lnSpc>
              <a:buFont typeface="Courier New" panose="02070309020205020404" pitchFamily="49" charset="0"/>
              <a:buChar char="o"/>
            </a:pPr>
            <a:r>
              <a:rPr lang="en-US" dirty="0" smtClean="0"/>
              <a:t>Are </a:t>
            </a:r>
            <a:r>
              <a:rPr lang="en-US" dirty="0"/>
              <a:t>the data being reported accurately</a:t>
            </a:r>
            <a:r>
              <a:rPr lang="en-US" dirty="0" smtClean="0"/>
              <a:t>?</a:t>
            </a:r>
          </a:p>
          <a:p>
            <a:pPr>
              <a:lnSpc>
                <a:spcPct val="100000"/>
              </a:lnSpc>
            </a:pPr>
            <a:r>
              <a:rPr lang="en-US" dirty="0"/>
              <a:t>Type of case record reviews</a:t>
            </a:r>
          </a:p>
          <a:p>
            <a:pPr marL="798513" lvl="1" indent="-341313">
              <a:lnSpc>
                <a:spcPct val="100000"/>
              </a:lnSpc>
              <a:buFont typeface="Courier New" panose="02070309020205020404" pitchFamily="49" charset="0"/>
              <a:buChar char="o"/>
            </a:pPr>
            <a:r>
              <a:rPr lang="en-US" dirty="0"/>
              <a:t>Supervisory closure reviews</a:t>
            </a:r>
          </a:p>
          <a:p>
            <a:pPr marL="798513" lvl="1" indent="-341313">
              <a:lnSpc>
                <a:spcPct val="100000"/>
              </a:lnSpc>
              <a:buFont typeface="Courier New" panose="02070309020205020404" pitchFamily="49" charset="0"/>
              <a:buChar char="o"/>
            </a:pPr>
            <a:r>
              <a:rPr lang="en-US" dirty="0"/>
              <a:t>Annual statewide case </a:t>
            </a:r>
            <a:r>
              <a:rPr lang="en-US" dirty="0" smtClean="0"/>
              <a:t>reviews vs. target case reviews</a:t>
            </a:r>
          </a:p>
          <a:p>
            <a:pPr>
              <a:lnSpc>
                <a:spcPct val="100000"/>
              </a:lnSpc>
            </a:pPr>
            <a:r>
              <a:rPr lang="en-US" dirty="0" smtClean="0"/>
              <a:t>What steps have been made to fix or reconcile issues found?</a:t>
            </a:r>
            <a:endParaRPr lang="en-US" dirty="0"/>
          </a:p>
        </p:txBody>
      </p:sp>
    </p:spTree>
    <p:extLst>
      <p:ext uri="{BB962C8B-B14F-4D97-AF65-F5344CB8AC3E}">
        <p14:creationId xmlns:p14="http://schemas.microsoft.com/office/powerpoint/2010/main" val="109904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59" y="355333"/>
            <a:ext cx="9640253" cy="990600"/>
          </a:xfrm>
        </p:spPr>
        <p:txBody>
          <a:bodyPr>
            <a:normAutofit/>
          </a:bodyPr>
          <a:lstStyle/>
          <a:p>
            <a:r>
              <a:rPr lang="en-US" dirty="0" smtClean="0"/>
              <a:t>WIOA: Performance Measures</a:t>
            </a:r>
            <a:endParaRPr lang="en-US" dirty="0"/>
          </a:p>
        </p:txBody>
      </p:sp>
      <p:sp>
        <p:nvSpPr>
          <p:cNvPr id="3" name="Content Placeholder 2"/>
          <p:cNvSpPr>
            <a:spLocks noGrp="1"/>
          </p:cNvSpPr>
          <p:nvPr>
            <p:ph idx="1"/>
          </p:nvPr>
        </p:nvSpPr>
        <p:spPr>
          <a:xfrm>
            <a:off x="837282" y="1636295"/>
            <a:ext cx="10696350" cy="4711745"/>
          </a:xfrm>
        </p:spPr>
        <p:txBody>
          <a:bodyPr>
            <a:normAutofit/>
          </a:bodyPr>
          <a:lstStyle/>
          <a:p>
            <a:pPr marL="0" indent="0">
              <a:lnSpc>
                <a:spcPct val="100000"/>
              </a:lnSpc>
              <a:buNone/>
            </a:pPr>
            <a:r>
              <a:rPr lang="en-US" sz="2600" dirty="0" smtClean="0"/>
              <a:t>Common Performance Measures </a:t>
            </a:r>
            <a:r>
              <a:rPr lang="en-US" sz="2600" b="1" dirty="0" smtClean="0"/>
              <a:t>apply across all six core programs</a:t>
            </a:r>
            <a:r>
              <a:rPr lang="en-US" sz="2600" dirty="0" smtClean="0"/>
              <a:t>:</a:t>
            </a:r>
          </a:p>
          <a:p>
            <a:pPr marL="1280160" lvl="3" indent="-457200">
              <a:lnSpc>
                <a:spcPct val="100000"/>
              </a:lnSpc>
              <a:buClrTx/>
              <a:buFont typeface="+mj-lt"/>
              <a:buAutoNum type="arabicPeriod"/>
            </a:pPr>
            <a:r>
              <a:rPr lang="en-US" sz="2600" dirty="0" smtClean="0"/>
              <a:t>Employment Rate 2</a:t>
            </a:r>
            <a:r>
              <a:rPr lang="en-US" sz="2600" baseline="30000" dirty="0" smtClean="0"/>
              <a:t>nd</a:t>
            </a:r>
            <a:r>
              <a:rPr lang="en-US" sz="2600" dirty="0" smtClean="0"/>
              <a:t> Quarter after Exit</a:t>
            </a:r>
          </a:p>
          <a:p>
            <a:pPr marL="1280160" lvl="3" indent="-457200">
              <a:lnSpc>
                <a:spcPct val="100000"/>
              </a:lnSpc>
              <a:buClrTx/>
              <a:buFont typeface="+mj-lt"/>
              <a:buAutoNum type="arabicPeriod"/>
            </a:pPr>
            <a:r>
              <a:rPr lang="en-US" sz="2600" dirty="0" smtClean="0"/>
              <a:t>Employment Rate 4</a:t>
            </a:r>
            <a:r>
              <a:rPr lang="en-US" sz="2600" baseline="30000" dirty="0" smtClean="0"/>
              <a:t>th</a:t>
            </a:r>
            <a:r>
              <a:rPr lang="en-US" sz="2600" dirty="0" smtClean="0"/>
              <a:t> Quarter after Exit</a:t>
            </a:r>
          </a:p>
          <a:p>
            <a:pPr marL="1280160" lvl="3" indent="-457200">
              <a:lnSpc>
                <a:spcPct val="100000"/>
              </a:lnSpc>
              <a:buClrTx/>
              <a:buFont typeface="+mj-lt"/>
              <a:buAutoNum type="arabicPeriod"/>
            </a:pPr>
            <a:r>
              <a:rPr lang="en-US" sz="2600" dirty="0" smtClean="0"/>
              <a:t>Median Earnings in the 2</a:t>
            </a:r>
            <a:r>
              <a:rPr lang="en-US" sz="2600" baseline="30000" dirty="0" smtClean="0"/>
              <a:t>nd</a:t>
            </a:r>
            <a:r>
              <a:rPr lang="en-US" sz="2600" dirty="0" smtClean="0"/>
              <a:t> Quarter after Exit</a:t>
            </a:r>
          </a:p>
          <a:p>
            <a:pPr marL="1280160" lvl="3" indent="-457200">
              <a:lnSpc>
                <a:spcPct val="100000"/>
              </a:lnSpc>
              <a:buClrTx/>
              <a:buFont typeface="+mj-lt"/>
              <a:buAutoNum type="arabicPeriod"/>
            </a:pPr>
            <a:r>
              <a:rPr lang="en-US" sz="2600" dirty="0" smtClean="0"/>
              <a:t>Credential Attainment Rate</a:t>
            </a:r>
          </a:p>
          <a:p>
            <a:pPr marL="1280160" lvl="3" indent="-457200">
              <a:lnSpc>
                <a:spcPct val="100000"/>
              </a:lnSpc>
              <a:buClrTx/>
              <a:buFont typeface="+mj-lt"/>
              <a:buAutoNum type="arabicPeriod"/>
            </a:pPr>
            <a:r>
              <a:rPr lang="en-US" sz="2600" dirty="0" smtClean="0"/>
              <a:t>Measurable Skill Gains</a:t>
            </a:r>
          </a:p>
          <a:p>
            <a:pPr marL="1280160" lvl="3" indent="-457200">
              <a:lnSpc>
                <a:spcPct val="100000"/>
              </a:lnSpc>
              <a:buClrTx/>
              <a:buFont typeface="+mj-lt"/>
              <a:buAutoNum type="arabicPeriod"/>
            </a:pPr>
            <a:r>
              <a:rPr lang="en-US" sz="2600" dirty="0" smtClean="0"/>
              <a:t>Effectiveness in Serving Employers</a:t>
            </a:r>
            <a:endParaRPr lang="en-US" sz="2600" dirty="0"/>
          </a:p>
        </p:txBody>
      </p:sp>
    </p:spTree>
    <p:extLst>
      <p:ext uri="{BB962C8B-B14F-4D97-AF65-F5344CB8AC3E}">
        <p14:creationId xmlns:p14="http://schemas.microsoft.com/office/powerpoint/2010/main" val="7216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Pre-Employment Transition Services</a:t>
            </a:r>
            <a:endParaRPr lang="en-US" dirty="0"/>
          </a:p>
        </p:txBody>
      </p:sp>
      <p:graphicFrame>
        <p:nvGraphicFramePr>
          <p:cNvPr id="4" name="Content Placeholder 3" descr="Potentially Eligible Student in a circle above three circles from left to right: Pre-ETS to IPE Goal to Outcomes. If the student does not apply for VR services, the path leads to a circle that reads &quot;Outcomes?&quot;"/>
          <p:cNvGraphicFramePr>
            <a:graphicFrameLocks noGrp="1"/>
          </p:cNvGraphicFramePr>
          <p:nvPr>
            <p:ph idx="1"/>
            <p:extLst>
              <p:ext uri="{D42A27DB-BD31-4B8C-83A1-F6EECF244321}">
                <p14:modId xmlns:p14="http://schemas.microsoft.com/office/powerpoint/2010/main" val="2519794097"/>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descr="Green circle with the word &quot;Outcome?&quot;."/>
          <p:cNvGrpSpPr/>
          <p:nvPr/>
        </p:nvGrpSpPr>
        <p:grpSpPr>
          <a:xfrm>
            <a:off x="710385" y="1909285"/>
            <a:ext cx="2857856" cy="1690324"/>
            <a:chOff x="1218385" y="1858485"/>
            <a:chExt cx="2857856" cy="1690324"/>
          </a:xfrm>
        </p:grpSpPr>
        <p:cxnSp>
          <p:nvCxnSpPr>
            <p:cNvPr id="9" name="Straight Connector 8"/>
            <p:cNvCxnSpPr/>
            <p:nvPr/>
          </p:nvCxnSpPr>
          <p:spPr>
            <a:xfrm flipH="1" flipV="1">
              <a:off x="2588964" y="2898813"/>
              <a:ext cx="1487277" cy="649996"/>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p:cNvSpPr/>
            <p:nvPr/>
          </p:nvSpPr>
          <p:spPr>
            <a:xfrm>
              <a:off x="1218385" y="1858485"/>
              <a:ext cx="1696598" cy="150783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t>Outcome?</a:t>
              </a:r>
              <a:endParaRPr lang="en-US" b="1" dirty="0"/>
            </a:p>
          </p:txBody>
        </p:sp>
      </p:grpSp>
      <p:cxnSp>
        <p:nvCxnSpPr>
          <p:cNvPr id="7" name="Straight Arrow Connector 6" descr="RIght arrow"/>
          <p:cNvCxnSpPr/>
          <p:nvPr/>
        </p:nvCxnSpPr>
        <p:spPr>
          <a:xfrm>
            <a:off x="6529841" y="5776817"/>
            <a:ext cx="121185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 name="Straight Arrow Connector 5" descr="Dotted line connecting &quot;Outcomes?&quot; circle with &quot;Does not apply for VR services&quot; circle."/>
          <p:cNvCxnSpPr/>
          <p:nvPr/>
        </p:nvCxnSpPr>
        <p:spPr>
          <a:xfrm>
            <a:off x="3568241" y="5776817"/>
            <a:ext cx="121185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8487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Actual Services: Real-Time Reporting</a:t>
            </a:r>
            <a:endParaRPr lang="en-US" dirty="0"/>
          </a:p>
        </p:txBody>
      </p:sp>
      <p:sp>
        <p:nvSpPr>
          <p:cNvPr id="3" name="Content Placeholder 2"/>
          <p:cNvSpPr>
            <a:spLocks noGrp="1"/>
          </p:cNvSpPr>
          <p:nvPr>
            <p:ph idx="1"/>
          </p:nvPr>
        </p:nvSpPr>
        <p:spPr/>
        <p:txBody>
          <a:bodyPr/>
          <a:lstStyle/>
          <a:p>
            <a:pPr marL="0" indent="0">
              <a:buNone/>
            </a:pPr>
            <a:r>
              <a:rPr lang="en-US" dirty="0" smtClean="0"/>
              <a:t>Can VR verify …</a:t>
            </a:r>
          </a:p>
          <a:p>
            <a:pPr lvl="1">
              <a:buFont typeface="Arial" panose="020B0604020202020204" pitchFamily="34" charset="0"/>
              <a:buChar char="•"/>
            </a:pPr>
            <a:r>
              <a:rPr lang="en-US" dirty="0" smtClean="0"/>
              <a:t>Funds expended on in-house services?</a:t>
            </a:r>
          </a:p>
          <a:p>
            <a:pPr marL="1262063" lvl="2" indent="-347663">
              <a:buFont typeface="Courier New" panose="02070309020205020404" pitchFamily="49" charset="0"/>
              <a:buChar char="o"/>
            </a:pPr>
            <a:r>
              <a:rPr lang="en-US" dirty="0" smtClean="0"/>
              <a:t>Career and Training</a:t>
            </a:r>
          </a:p>
          <a:p>
            <a:pPr marL="1262063" lvl="2" indent="-347663">
              <a:buFont typeface="Courier New" panose="02070309020205020404" pitchFamily="49" charset="0"/>
              <a:buChar char="o"/>
            </a:pPr>
            <a:r>
              <a:rPr lang="en-US" dirty="0" smtClean="0"/>
              <a:t>Quarterly and Annually</a:t>
            </a:r>
          </a:p>
          <a:p>
            <a:pPr lvl="1">
              <a:buFont typeface="Arial" panose="020B0604020202020204" pitchFamily="34" charset="0"/>
              <a:buChar char="•"/>
            </a:pPr>
            <a:r>
              <a:rPr lang="en-US" dirty="0" smtClean="0"/>
              <a:t>Participant Services: During the quarter in which they happen?</a:t>
            </a:r>
          </a:p>
          <a:p>
            <a:pPr marL="1262063" lvl="2" indent="-347663">
              <a:buFont typeface="Courier New" panose="02070309020205020404" pitchFamily="49" charset="0"/>
              <a:buChar char="o"/>
            </a:pPr>
            <a:r>
              <a:rPr lang="en-US" dirty="0" smtClean="0"/>
              <a:t>VR Counseling and Guidance</a:t>
            </a:r>
          </a:p>
          <a:p>
            <a:pPr marL="1262063" lvl="2" indent="-347663">
              <a:buFont typeface="Courier New" panose="02070309020205020404" pitchFamily="49" charset="0"/>
              <a:buChar char="o"/>
            </a:pPr>
            <a:r>
              <a:rPr lang="en-US" dirty="0" smtClean="0"/>
              <a:t>Benefits Planning</a:t>
            </a:r>
          </a:p>
          <a:p>
            <a:pPr marL="1262063" lvl="2" indent="-347663">
              <a:buFont typeface="Courier New" panose="02070309020205020404" pitchFamily="49" charset="0"/>
              <a:buChar char="o"/>
            </a:pPr>
            <a:r>
              <a:rPr lang="en-US" dirty="0" smtClean="0"/>
              <a:t>VR-Provided Pre-Employment Transition Services</a:t>
            </a:r>
          </a:p>
          <a:p>
            <a:pPr lvl="1">
              <a:buFont typeface="Arial" panose="020B0604020202020204" pitchFamily="34" charset="0"/>
              <a:buChar char="•"/>
            </a:pPr>
            <a:r>
              <a:rPr lang="en-US" dirty="0" smtClean="0"/>
              <a:t>Other</a:t>
            </a:r>
            <a:endParaRPr lang="en-US" dirty="0"/>
          </a:p>
        </p:txBody>
      </p:sp>
    </p:spTree>
    <p:extLst>
      <p:ext uri="{BB962C8B-B14F-4D97-AF65-F5344CB8AC3E}">
        <p14:creationId xmlns:p14="http://schemas.microsoft.com/office/powerpoint/2010/main" val="3958002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Economic Self-Sufficiency</a:t>
            </a:r>
            <a:endParaRPr lang="en-US" dirty="0"/>
          </a:p>
        </p:txBody>
      </p:sp>
      <p:graphicFrame>
        <p:nvGraphicFramePr>
          <p:cNvPr id="4" name="Content Placeholder 3" descr="Economic Self-Sufficiency graphic. A rectangle in the center divided into two parts: @IPE and @Exit. @IPE points to three squares reading &quot;Training?&quot;, &quot;timely services?&quot;, and &quot;Pre-ETS?&quot; @Exit points three squares reading &quot;Credential?&quot;, &quot;skill gains?&quot;, &quot;benefits planning?&quot;" title="Economic Self-Sufficiency"/>
          <p:cNvGraphicFramePr>
            <a:graphicFrameLocks noGrp="1"/>
          </p:cNvGraphicFramePr>
          <p:nvPr>
            <p:ph idx="1"/>
            <p:extLst>
              <p:ext uri="{D42A27DB-BD31-4B8C-83A1-F6EECF244321}">
                <p14:modId xmlns:p14="http://schemas.microsoft.com/office/powerpoint/2010/main" val="2501419454"/>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descr="Square with rounded corners"/>
          <p:cNvGrpSpPr/>
          <p:nvPr/>
        </p:nvGrpSpPr>
        <p:grpSpPr>
          <a:xfrm>
            <a:off x="884106" y="1725898"/>
            <a:ext cx="2479814" cy="956089"/>
            <a:chOff x="884106" y="1725898"/>
            <a:chExt cx="2479814" cy="956089"/>
          </a:xfrm>
        </p:grpSpPr>
        <p:cxnSp>
          <p:nvCxnSpPr>
            <p:cNvPr id="10" name="Straight Arrow Connector 9"/>
            <p:cNvCxnSpPr/>
            <p:nvPr/>
          </p:nvCxnSpPr>
          <p:spPr>
            <a:xfrm flipH="1" flipV="1">
              <a:off x="2304464" y="2189901"/>
              <a:ext cx="1059456" cy="49208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884106" y="1725898"/>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Training?</a:t>
              </a:r>
              <a:endParaRPr lang="en-US" dirty="0"/>
            </a:p>
          </p:txBody>
        </p:sp>
      </p:grpSp>
      <p:grpSp>
        <p:nvGrpSpPr>
          <p:cNvPr id="34" name="Group 33" descr="Square with rounded corners"/>
          <p:cNvGrpSpPr/>
          <p:nvPr/>
        </p:nvGrpSpPr>
        <p:grpSpPr>
          <a:xfrm>
            <a:off x="8067394" y="1872046"/>
            <a:ext cx="2583046" cy="815871"/>
            <a:chOff x="8626208" y="1651907"/>
            <a:chExt cx="2583046" cy="815871"/>
          </a:xfrm>
        </p:grpSpPr>
        <p:cxnSp>
          <p:nvCxnSpPr>
            <p:cNvPr id="9" name="Straight Arrow Connector 8"/>
            <p:cNvCxnSpPr/>
            <p:nvPr/>
          </p:nvCxnSpPr>
          <p:spPr>
            <a:xfrm flipV="1">
              <a:off x="8626208" y="2142012"/>
              <a:ext cx="1131477" cy="3257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Rounded Rectangle 21"/>
            <p:cNvSpPr/>
            <p:nvPr/>
          </p:nvSpPr>
          <p:spPr>
            <a:xfrm>
              <a:off x="9876214" y="1651907"/>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Credential?</a:t>
              </a:r>
              <a:endParaRPr lang="en-US" dirty="0"/>
            </a:p>
          </p:txBody>
        </p:sp>
      </p:grpSp>
      <p:grpSp>
        <p:nvGrpSpPr>
          <p:cNvPr id="33" name="Group 32" descr="Square with rounded corners"/>
          <p:cNvGrpSpPr/>
          <p:nvPr/>
        </p:nvGrpSpPr>
        <p:grpSpPr>
          <a:xfrm>
            <a:off x="1116833" y="3439519"/>
            <a:ext cx="2170728" cy="790460"/>
            <a:chOff x="1116833" y="3439519"/>
            <a:chExt cx="2170728" cy="790460"/>
          </a:xfrm>
        </p:grpSpPr>
        <p:cxnSp>
          <p:nvCxnSpPr>
            <p:cNvPr id="11" name="Straight Arrow Connector 10"/>
            <p:cNvCxnSpPr/>
            <p:nvPr/>
          </p:nvCxnSpPr>
          <p:spPr>
            <a:xfrm flipH="1">
              <a:off x="2542085" y="3887381"/>
              <a:ext cx="745476" cy="85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Rounded Rectangle 25"/>
            <p:cNvSpPr/>
            <p:nvPr/>
          </p:nvSpPr>
          <p:spPr>
            <a:xfrm>
              <a:off x="1116833" y="3439519"/>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Timely Services?</a:t>
              </a:r>
              <a:endParaRPr lang="en-US" dirty="0"/>
            </a:p>
          </p:txBody>
        </p:sp>
      </p:grpSp>
      <p:sp>
        <p:nvSpPr>
          <p:cNvPr id="5" name="TextBox 4"/>
          <p:cNvSpPr txBox="1"/>
          <p:nvPr/>
        </p:nvSpPr>
        <p:spPr>
          <a:xfrm>
            <a:off x="3790912" y="3679634"/>
            <a:ext cx="193896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Wages</a:t>
            </a:r>
          </a:p>
          <a:p>
            <a:pPr marL="285750" indent="-285750">
              <a:buFont typeface="Arial" panose="020B0604020202020204" pitchFamily="34" charset="0"/>
              <a:buChar char="•"/>
            </a:pPr>
            <a:r>
              <a:rPr lang="en-US" sz="1600" dirty="0" smtClean="0"/>
              <a:t>Hours</a:t>
            </a:r>
          </a:p>
          <a:p>
            <a:pPr marL="285750" indent="-285750">
              <a:buFont typeface="Arial" panose="020B0604020202020204" pitchFamily="34" charset="0"/>
              <a:buChar char="•"/>
            </a:pPr>
            <a:r>
              <a:rPr lang="en-US" sz="1600" dirty="0" smtClean="0"/>
              <a:t>SOC</a:t>
            </a:r>
          </a:p>
          <a:p>
            <a:pPr marL="285750" indent="-285750">
              <a:buFont typeface="Arial" panose="020B0604020202020204" pitchFamily="34" charset="0"/>
              <a:buChar char="•"/>
            </a:pPr>
            <a:r>
              <a:rPr lang="en-US" sz="1600" dirty="0" smtClean="0"/>
              <a:t>Primary Source of Support*</a:t>
            </a:r>
            <a:endParaRPr lang="en-US" sz="1600" dirty="0"/>
          </a:p>
        </p:txBody>
      </p:sp>
      <p:sp>
        <p:nvSpPr>
          <p:cNvPr id="7" name="Oval 6"/>
          <p:cNvSpPr/>
          <p:nvPr/>
        </p:nvSpPr>
        <p:spPr>
          <a:xfrm>
            <a:off x="5418347" y="3834749"/>
            <a:ext cx="539827" cy="53860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smtClean="0"/>
              <a:t>vs</a:t>
            </a:r>
            <a:endParaRPr lang="en-US" b="1" dirty="0"/>
          </a:p>
        </p:txBody>
      </p:sp>
      <p:sp>
        <p:nvSpPr>
          <p:cNvPr id="6" name="TextBox 5"/>
          <p:cNvSpPr txBox="1"/>
          <p:nvPr/>
        </p:nvSpPr>
        <p:spPr>
          <a:xfrm>
            <a:off x="6047854" y="3679634"/>
            <a:ext cx="193896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Wages</a:t>
            </a:r>
          </a:p>
          <a:p>
            <a:pPr marL="285750" indent="-285750">
              <a:buFont typeface="Arial" panose="020B0604020202020204" pitchFamily="34" charset="0"/>
              <a:buChar char="•"/>
            </a:pPr>
            <a:r>
              <a:rPr lang="en-US" sz="1600" dirty="0" smtClean="0"/>
              <a:t>Hours</a:t>
            </a:r>
          </a:p>
          <a:p>
            <a:pPr marL="285750" indent="-285750">
              <a:buFont typeface="Arial" panose="020B0604020202020204" pitchFamily="34" charset="0"/>
              <a:buChar char="•"/>
            </a:pPr>
            <a:r>
              <a:rPr lang="en-US" sz="1600" dirty="0" smtClean="0"/>
              <a:t>SOC</a:t>
            </a:r>
          </a:p>
          <a:p>
            <a:pPr marL="285750" indent="-285750">
              <a:buFont typeface="Arial" panose="020B0604020202020204" pitchFamily="34" charset="0"/>
              <a:buChar char="•"/>
            </a:pPr>
            <a:r>
              <a:rPr lang="en-US" sz="1600" dirty="0" smtClean="0"/>
              <a:t>Primary Source of Support</a:t>
            </a:r>
            <a:endParaRPr lang="en-US" sz="1600" dirty="0"/>
          </a:p>
        </p:txBody>
      </p:sp>
      <p:grpSp>
        <p:nvGrpSpPr>
          <p:cNvPr id="35" name="Group 34" descr="Square with rounded corners"/>
          <p:cNvGrpSpPr/>
          <p:nvPr/>
        </p:nvGrpSpPr>
        <p:grpSpPr>
          <a:xfrm>
            <a:off x="8128240" y="3562053"/>
            <a:ext cx="2280949" cy="790460"/>
            <a:chOff x="8771725" y="3562053"/>
            <a:chExt cx="2280949" cy="790460"/>
          </a:xfrm>
        </p:grpSpPr>
        <p:cxnSp>
          <p:nvCxnSpPr>
            <p:cNvPr id="12" name="Straight Arrow Connector 11"/>
            <p:cNvCxnSpPr/>
            <p:nvPr/>
          </p:nvCxnSpPr>
          <p:spPr>
            <a:xfrm flipV="1">
              <a:off x="8771725" y="3957283"/>
              <a:ext cx="808360" cy="123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Rounded Rectangle 22"/>
            <p:cNvSpPr/>
            <p:nvPr/>
          </p:nvSpPr>
          <p:spPr>
            <a:xfrm>
              <a:off x="9719634" y="3562053"/>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Skill Gains?</a:t>
              </a:r>
              <a:endParaRPr lang="en-US" dirty="0"/>
            </a:p>
          </p:txBody>
        </p:sp>
      </p:grpSp>
      <p:grpSp>
        <p:nvGrpSpPr>
          <p:cNvPr id="37" name="Group 36" descr="Square with rounded corners"/>
          <p:cNvGrpSpPr/>
          <p:nvPr/>
        </p:nvGrpSpPr>
        <p:grpSpPr>
          <a:xfrm>
            <a:off x="902870" y="5131426"/>
            <a:ext cx="2443806" cy="790460"/>
            <a:chOff x="902870" y="5131426"/>
            <a:chExt cx="2443806" cy="790460"/>
          </a:xfrm>
        </p:grpSpPr>
        <p:cxnSp>
          <p:nvCxnSpPr>
            <p:cNvPr id="19" name="Straight Arrow Connector 18"/>
            <p:cNvCxnSpPr/>
            <p:nvPr/>
          </p:nvCxnSpPr>
          <p:spPr>
            <a:xfrm flipH="1">
              <a:off x="2314761" y="5189863"/>
              <a:ext cx="1031915" cy="4177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9" name="Rounded Rectangle 28"/>
            <p:cNvSpPr/>
            <p:nvPr/>
          </p:nvSpPr>
          <p:spPr>
            <a:xfrm>
              <a:off x="902870" y="5131426"/>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Pre-ETS?</a:t>
              </a:r>
              <a:endParaRPr lang="en-US" dirty="0"/>
            </a:p>
          </p:txBody>
        </p:sp>
      </p:grpSp>
      <p:grpSp>
        <p:nvGrpSpPr>
          <p:cNvPr id="36" name="Group 35" descr="Square with rounded corners"/>
          <p:cNvGrpSpPr/>
          <p:nvPr/>
        </p:nvGrpSpPr>
        <p:grpSpPr>
          <a:xfrm>
            <a:off x="8070559" y="5216096"/>
            <a:ext cx="2419017" cy="871390"/>
            <a:chOff x="8764836" y="5131426"/>
            <a:chExt cx="2419017" cy="871390"/>
          </a:xfrm>
        </p:grpSpPr>
        <p:cxnSp>
          <p:nvCxnSpPr>
            <p:cNvPr id="13" name="Straight Arrow Connector 12"/>
            <p:cNvCxnSpPr/>
            <p:nvPr/>
          </p:nvCxnSpPr>
          <p:spPr>
            <a:xfrm>
              <a:off x="8764836" y="5131426"/>
              <a:ext cx="954798" cy="4761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Rounded Rectangle 23"/>
            <p:cNvSpPr/>
            <p:nvPr/>
          </p:nvSpPr>
          <p:spPr>
            <a:xfrm>
              <a:off x="9850813" y="5212356"/>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Benefits Planning?</a:t>
              </a:r>
              <a:endParaRPr lang="en-US" dirty="0"/>
            </a:p>
          </p:txBody>
        </p:sp>
      </p:grpSp>
      <p:sp>
        <p:nvSpPr>
          <p:cNvPr id="3" name="TextBox 2"/>
          <p:cNvSpPr txBox="1"/>
          <p:nvPr/>
        </p:nvSpPr>
        <p:spPr>
          <a:xfrm>
            <a:off x="4132042" y="6400800"/>
            <a:ext cx="2841434" cy="215444"/>
          </a:xfrm>
          <a:prstGeom prst="rect">
            <a:avLst/>
          </a:prstGeom>
          <a:noFill/>
        </p:spPr>
        <p:txBody>
          <a:bodyPr wrap="square" rtlCol="0">
            <a:spAutoFit/>
          </a:bodyPr>
          <a:lstStyle/>
          <a:p>
            <a:r>
              <a:rPr lang="en-US" sz="800" dirty="0" smtClean="0"/>
              <a:t>* At Application</a:t>
            </a:r>
            <a:endParaRPr lang="en-US" sz="800" dirty="0"/>
          </a:p>
        </p:txBody>
      </p:sp>
    </p:spTree>
    <p:extLst>
      <p:ext uri="{BB962C8B-B14F-4D97-AF65-F5344CB8AC3E}">
        <p14:creationId xmlns:p14="http://schemas.microsoft.com/office/powerpoint/2010/main" val="23423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Impact of Services</a:t>
            </a:r>
            <a:endParaRPr lang="en-US" dirty="0"/>
          </a:p>
        </p:txBody>
      </p:sp>
      <p:sp>
        <p:nvSpPr>
          <p:cNvPr id="3" name="Content Placeholder 2"/>
          <p:cNvSpPr>
            <a:spLocks noGrp="1"/>
          </p:cNvSpPr>
          <p:nvPr>
            <p:ph idx="1"/>
          </p:nvPr>
        </p:nvSpPr>
        <p:spPr/>
        <p:txBody>
          <a:bodyPr/>
          <a:lstStyle/>
          <a:p>
            <a:pPr marL="0" indent="0">
              <a:buNone/>
            </a:pPr>
            <a:r>
              <a:rPr lang="en-US" dirty="0" smtClean="0"/>
              <a:t>Can VR verify …</a:t>
            </a:r>
          </a:p>
          <a:p>
            <a:pPr lvl="1">
              <a:buFont typeface="Arial" panose="020B0604020202020204" pitchFamily="34" charset="0"/>
              <a:buChar char="•"/>
            </a:pPr>
            <a:r>
              <a:rPr lang="en-US" dirty="0" smtClean="0"/>
              <a:t>What impact VR Services made?</a:t>
            </a:r>
          </a:p>
          <a:p>
            <a:pPr lvl="1">
              <a:buFont typeface="Arial" panose="020B0604020202020204" pitchFamily="34" charset="0"/>
              <a:buChar char="•"/>
            </a:pPr>
            <a:r>
              <a:rPr lang="en-US" dirty="0" smtClean="0"/>
              <a:t>Relationship of outcomes due to …</a:t>
            </a:r>
          </a:p>
          <a:p>
            <a:pPr marL="1262063" lvl="2" indent="-347663">
              <a:buFont typeface="Courier New" panose="02070309020205020404" pitchFamily="49" charset="0"/>
              <a:buChar char="o"/>
            </a:pPr>
            <a:r>
              <a:rPr lang="en-US" dirty="0" smtClean="0"/>
              <a:t>Receipt of Pre-Employment Transition Services</a:t>
            </a:r>
          </a:p>
          <a:p>
            <a:pPr marL="1262063" lvl="2" indent="-347663">
              <a:buFont typeface="Courier New" panose="02070309020205020404" pitchFamily="49" charset="0"/>
              <a:buChar char="o"/>
            </a:pPr>
            <a:r>
              <a:rPr lang="en-US" dirty="0" smtClean="0"/>
              <a:t>Benefits Planning or Financial Literacy</a:t>
            </a:r>
          </a:p>
          <a:p>
            <a:pPr marL="1262063" lvl="2" indent="-347663">
              <a:buFont typeface="Courier New" panose="02070309020205020404" pitchFamily="49" charset="0"/>
              <a:buChar char="o"/>
            </a:pPr>
            <a:r>
              <a:rPr lang="en-US" dirty="0" smtClean="0"/>
              <a:t>Credential and Skill Gains</a:t>
            </a:r>
          </a:p>
          <a:p>
            <a:pPr marL="1262063" lvl="2" indent="-347663">
              <a:buFont typeface="Courier New" panose="02070309020205020404" pitchFamily="49" charset="0"/>
              <a:buChar char="o"/>
            </a:pPr>
            <a:r>
              <a:rPr lang="en-US" dirty="0" smtClean="0"/>
              <a:t>VR Counseling and Guidance</a:t>
            </a:r>
          </a:p>
          <a:p>
            <a:pPr lvl="1">
              <a:buFont typeface="Arial" panose="020B0604020202020204" pitchFamily="34" charset="0"/>
              <a:buChar char="•"/>
            </a:pPr>
            <a:r>
              <a:rPr lang="en-US" dirty="0" smtClean="0"/>
              <a:t>Other</a:t>
            </a:r>
            <a:endParaRPr lang="en-US" dirty="0"/>
          </a:p>
        </p:txBody>
      </p:sp>
    </p:spTree>
    <p:extLst>
      <p:ext uri="{BB962C8B-B14F-4D97-AF65-F5344CB8AC3E}">
        <p14:creationId xmlns:p14="http://schemas.microsoft.com/office/powerpoint/2010/main" val="39110621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Employment Rates</a:t>
            </a:r>
            <a:endParaRPr lang="en-US" dirty="0"/>
          </a:p>
        </p:txBody>
      </p:sp>
      <p:graphicFrame>
        <p:nvGraphicFramePr>
          <p:cNvPr id="4" name="Content Placeholder 3" descr="Employment rates in the center circle surrounded by 6 smaller circles which read (clockwise from top): labor market information, capacity buidling, workforce integration, program access, economy (local/state), staff." title="Employment rates"/>
          <p:cNvGraphicFramePr>
            <a:graphicFrameLocks noGrp="1"/>
          </p:cNvGraphicFramePr>
          <p:nvPr>
            <p:ph idx="1"/>
            <p:extLst>
              <p:ext uri="{D42A27DB-BD31-4B8C-83A1-F6EECF244321}">
                <p14:modId xmlns:p14="http://schemas.microsoft.com/office/powerpoint/2010/main" val="3964559606"/>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7139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RSA-911 Reporting Best Practices</a:t>
            </a:r>
            <a:endParaRPr lang="en-US" dirty="0"/>
          </a:p>
        </p:txBody>
      </p:sp>
      <p:sp>
        <p:nvSpPr>
          <p:cNvPr id="3" name="Content Placeholder 2"/>
          <p:cNvSpPr>
            <a:spLocks noGrp="1"/>
          </p:cNvSpPr>
          <p:nvPr>
            <p:ph idx="1"/>
          </p:nvPr>
        </p:nvSpPr>
        <p:spPr>
          <a:xfrm>
            <a:off x="925974" y="1690688"/>
            <a:ext cx="9970625" cy="4481512"/>
          </a:xfrm>
        </p:spPr>
        <p:txBody>
          <a:bodyPr>
            <a:noAutofit/>
          </a:bodyPr>
          <a:lstStyle/>
          <a:p>
            <a:pPr marL="0" indent="0">
              <a:lnSpc>
                <a:spcPct val="100000"/>
              </a:lnSpc>
              <a:buNone/>
            </a:pPr>
            <a:r>
              <a:rPr lang="en-US" dirty="0"/>
              <a:t>Submit early</a:t>
            </a:r>
          </a:p>
          <a:p>
            <a:pPr lvl="1">
              <a:lnSpc>
                <a:spcPct val="100000"/>
              </a:lnSpc>
            </a:pPr>
            <a:r>
              <a:rPr lang="en-US" dirty="0" smtClean="0"/>
              <a:t>Time to correct errors, run reports, work with the field.</a:t>
            </a:r>
          </a:p>
          <a:p>
            <a:pPr marL="0" indent="0">
              <a:lnSpc>
                <a:spcPct val="100000"/>
              </a:lnSpc>
              <a:buNone/>
            </a:pPr>
            <a:r>
              <a:rPr lang="en-US" dirty="0"/>
              <a:t>Review Quarterly</a:t>
            </a:r>
          </a:p>
          <a:p>
            <a:pPr lvl="1">
              <a:lnSpc>
                <a:spcPct val="100000"/>
              </a:lnSpc>
            </a:pPr>
            <a:r>
              <a:rPr lang="en-US" dirty="0" smtClean="0"/>
              <a:t>Correct system errors, identify training needs, prevent future errors.</a:t>
            </a:r>
          </a:p>
          <a:p>
            <a:pPr marL="0" indent="0">
              <a:lnSpc>
                <a:spcPct val="100000"/>
              </a:lnSpc>
              <a:buNone/>
            </a:pPr>
            <a:r>
              <a:rPr lang="en-US" dirty="0"/>
              <a:t>Internal Reviews</a:t>
            </a:r>
          </a:p>
          <a:p>
            <a:pPr lvl="1">
              <a:lnSpc>
                <a:spcPct val="100000"/>
              </a:lnSpc>
            </a:pPr>
            <a:r>
              <a:rPr lang="en-US" dirty="0" smtClean="0"/>
              <a:t>Do policies, procedures and training exist to explain the data?</a:t>
            </a:r>
          </a:p>
          <a:p>
            <a:pPr marL="0" indent="0">
              <a:lnSpc>
                <a:spcPct val="100000"/>
              </a:lnSpc>
              <a:buNone/>
            </a:pPr>
            <a:r>
              <a:rPr lang="en-US" dirty="0" smtClean="0"/>
              <a:t>Compare data to RSA-911 Data Dashboards</a:t>
            </a:r>
          </a:p>
          <a:p>
            <a:pPr lvl="1">
              <a:lnSpc>
                <a:spcPct val="100000"/>
              </a:lnSpc>
            </a:pPr>
            <a:r>
              <a:rPr lang="en-US" dirty="0" smtClean="0"/>
              <a:t>Are you seeing what RSA is seeing?</a:t>
            </a:r>
            <a:endParaRPr lang="en-US" dirty="0"/>
          </a:p>
        </p:txBody>
      </p:sp>
    </p:spTree>
    <p:extLst>
      <p:ext uri="{BB962C8B-B14F-4D97-AF65-F5344CB8AC3E}">
        <p14:creationId xmlns:p14="http://schemas.microsoft.com/office/powerpoint/2010/main" val="67064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838200" y="1690688"/>
            <a:ext cx="10515600" cy="4486275"/>
          </a:xfrm>
        </p:spPr>
        <p:txBody>
          <a:bodyPr>
            <a:noAutofit/>
          </a:bodyPr>
          <a:lstStyle/>
          <a:p>
            <a:pPr>
              <a:lnSpc>
                <a:spcPct val="100000"/>
              </a:lnSpc>
            </a:pPr>
            <a:r>
              <a:rPr lang="en-US" dirty="0" smtClean="0"/>
              <a:t>Agencies should develop clear </a:t>
            </a:r>
            <a:r>
              <a:rPr lang="en-US" dirty="0"/>
              <a:t>guidance and policies, including written internal control policies in place to help staff learn and be consistent in these new </a:t>
            </a:r>
            <a:r>
              <a:rPr lang="en-US" dirty="0" smtClean="0"/>
              <a:t>approaches.</a:t>
            </a:r>
          </a:p>
          <a:p>
            <a:pPr>
              <a:lnSpc>
                <a:spcPct val="100000"/>
              </a:lnSpc>
            </a:pPr>
            <a:r>
              <a:rPr lang="en-US" dirty="0" smtClean="0"/>
              <a:t>Pilots: Don’t forget to collect data and evaluate.</a:t>
            </a:r>
          </a:p>
          <a:p>
            <a:pPr>
              <a:lnSpc>
                <a:spcPct val="100000"/>
              </a:lnSpc>
            </a:pPr>
            <a:r>
              <a:rPr lang="en-US" dirty="0" smtClean="0"/>
              <a:t>Review data regularly. (Quarterly is the minimum.)</a:t>
            </a:r>
          </a:p>
          <a:p>
            <a:pPr>
              <a:lnSpc>
                <a:spcPct val="100000"/>
              </a:lnSpc>
            </a:pPr>
            <a:r>
              <a:rPr lang="en-US" dirty="0"/>
              <a:t>Communicate errors with RSA ASAP in order to fix data and prevent future reporting problems.</a:t>
            </a:r>
          </a:p>
          <a:p>
            <a:pPr>
              <a:lnSpc>
                <a:spcPct val="100000"/>
              </a:lnSpc>
            </a:pPr>
            <a:r>
              <a:rPr lang="en-US" dirty="0" smtClean="0"/>
              <a:t>Work together with your WIOA partners</a:t>
            </a:r>
            <a:r>
              <a:rPr lang="en-US" dirty="0"/>
              <a:t>. Many aspects are dependent </a:t>
            </a:r>
            <a:r>
              <a:rPr lang="en-US" dirty="0" smtClean="0"/>
              <a:t>upon </a:t>
            </a:r>
            <a:r>
              <a:rPr lang="en-US" dirty="0"/>
              <a:t>local decisions, partners and strategies</a:t>
            </a:r>
            <a:r>
              <a:rPr lang="en-US" dirty="0" smtClean="0"/>
              <a:t>.</a:t>
            </a:r>
            <a:endParaRPr lang="en-US" b="1" dirty="0">
              <a:solidFill>
                <a:schemeClr val="accent2"/>
              </a:solidFill>
            </a:endParaRPr>
          </a:p>
        </p:txBody>
      </p:sp>
    </p:spTree>
    <p:extLst>
      <p:ext uri="{BB962C8B-B14F-4D97-AF65-F5344CB8AC3E}">
        <p14:creationId xmlns:p14="http://schemas.microsoft.com/office/powerpoint/2010/main" val="7055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Keep Doing Good Rehab!</a:t>
            </a:r>
            <a:endParaRPr lang="en-US" dirty="0"/>
          </a:p>
        </p:txBody>
      </p:sp>
      <p:pic>
        <p:nvPicPr>
          <p:cNvPr id="5" name="Content Placeholder 4" descr="Five people holding up a sign that reads &quot;Vocational Rehabilitation.&quo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4233" y="2060069"/>
            <a:ext cx="4230734" cy="3687807"/>
          </a:xfrm>
        </p:spPr>
      </p:pic>
      <p:sp>
        <p:nvSpPr>
          <p:cNvPr id="8" name="Oval Callout 7"/>
          <p:cNvSpPr/>
          <p:nvPr/>
        </p:nvSpPr>
        <p:spPr>
          <a:xfrm rot="1728597">
            <a:off x="8094135" y="1940471"/>
            <a:ext cx="1320800" cy="1106311"/>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Bradley Hand ITC" panose="03070402050302030203" pitchFamily="66" charset="0"/>
              </a:rPr>
              <a:t>Thank you!</a:t>
            </a:r>
            <a:endParaRPr lang="en-US" sz="2000" dirty="0">
              <a:latin typeface="Bradley Hand ITC" panose="03070402050302030203" pitchFamily="66" charset="0"/>
            </a:endParaRPr>
          </a:p>
        </p:txBody>
      </p:sp>
      <p:sp>
        <p:nvSpPr>
          <p:cNvPr id="6" name="TextBox 5"/>
          <p:cNvSpPr txBox="1"/>
          <p:nvPr/>
        </p:nvSpPr>
        <p:spPr>
          <a:xfrm>
            <a:off x="4205113" y="3581398"/>
            <a:ext cx="2966156"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Vocational</a:t>
            </a:r>
          </a:p>
          <a:p>
            <a:pPr algn="ctr"/>
            <a:r>
              <a:rPr lang="en-US" sz="3200" dirty="0" smtClean="0">
                <a:ln w="0"/>
                <a:solidFill>
                  <a:schemeClr val="tx1"/>
                </a:solidFill>
                <a:effectLst>
                  <a:outerShdw blurRad="38100" dist="19050" dir="2700000" algn="tl" rotWithShape="0">
                    <a:schemeClr val="dk1">
                      <a:alpha val="40000"/>
                    </a:schemeClr>
                  </a:outerShdw>
                </a:effectLst>
              </a:rPr>
              <a:t>Rehabilitation</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2725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2588" y="365125"/>
            <a:ext cx="9701212" cy="1325563"/>
          </a:xfrm>
        </p:spPr>
        <p:txBody>
          <a:bodyPr/>
          <a:lstStyle/>
          <a:p>
            <a:r>
              <a:rPr lang="en-US" dirty="0" smtClean="0"/>
              <a:t>Contact</a:t>
            </a:r>
            <a:endParaRPr lang="en-US" dirty="0"/>
          </a:p>
        </p:txBody>
      </p:sp>
      <p:sp>
        <p:nvSpPr>
          <p:cNvPr id="7" name="Content Placeholder 6"/>
          <p:cNvSpPr>
            <a:spLocks noGrp="1"/>
          </p:cNvSpPr>
          <p:nvPr>
            <p:ph idx="1"/>
          </p:nvPr>
        </p:nvSpPr>
        <p:spPr>
          <a:xfrm>
            <a:off x="1652588" y="2274887"/>
            <a:ext cx="5076825" cy="4351338"/>
          </a:xfrm>
        </p:spPr>
        <p:txBody>
          <a:bodyPr/>
          <a:lstStyle/>
          <a:p>
            <a:pPr marL="0" lvl="0" indent="0">
              <a:lnSpc>
                <a:spcPct val="100000"/>
              </a:lnSpc>
              <a:spcBef>
                <a:spcPts val="0"/>
              </a:spcBef>
              <a:buNone/>
            </a:pPr>
            <a:r>
              <a:rPr lang="en-US" b="1" dirty="0">
                <a:solidFill>
                  <a:prstClr val="black"/>
                </a:solidFill>
                <a:latin typeface="Calibri Light" panose="020F0302020204030204"/>
                <a:cs typeface="Arial" panose="020B0604020202020204" pitchFamily="34" charset="0"/>
              </a:rPr>
              <a:t>Melinda </a:t>
            </a:r>
            <a:r>
              <a:rPr lang="en-US" b="1" dirty="0" err="1">
                <a:solidFill>
                  <a:prstClr val="black"/>
                </a:solidFill>
                <a:latin typeface="Calibri Light" panose="020F0302020204030204"/>
                <a:cs typeface="Arial" panose="020B0604020202020204" pitchFamily="34" charset="0"/>
              </a:rPr>
              <a:t>Giancola</a:t>
            </a:r>
            <a:endParaRPr lang="en-US" b="1" dirty="0">
              <a:solidFill>
                <a:prstClr val="black"/>
              </a:solidFill>
              <a:latin typeface="Calibri Light" panose="020F0302020204030204"/>
              <a:cs typeface="Arial" panose="020B0604020202020204" pitchFamily="34" charset="0"/>
            </a:endParaRPr>
          </a:p>
          <a:p>
            <a:pPr marL="0" lvl="0" indent="0">
              <a:lnSpc>
                <a:spcPct val="100000"/>
              </a:lnSpc>
              <a:spcBef>
                <a:spcPts val="0"/>
              </a:spcBef>
              <a:buNone/>
            </a:pPr>
            <a:r>
              <a:rPr lang="en-US" sz="2400" dirty="0">
                <a:solidFill>
                  <a:prstClr val="black"/>
                </a:solidFill>
                <a:latin typeface="Calibri Light" panose="020F0302020204030204"/>
                <a:cs typeface="Arial" panose="020B0604020202020204" pitchFamily="34" charset="0"/>
              </a:rPr>
              <a:t>(202) </a:t>
            </a:r>
            <a:r>
              <a:rPr lang="en-US" sz="2400" dirty="0" smtClean="0">
                <a:solidFill>
                  <a:prstClr val="black"/>
                </a:solidFill>
                <a:latin typeface="Calibri Light" panose="020F0302020204030204"/>
                <a:cs typeface="Arial" panose="020B0604020202020204" pitchFamily="34" charset="0"/>
              </a:rPr>
              <a:t>245-7312</a:t>
            </a:r>
          </a:p>
          <a:p>
            <a:pPr marL="0" lvl="0" indent="0">
              <a:lnSpc>
                <a:spcPct val="100000"/>
              </a:lnSpc>
              <a:spcBef>
                <a:spcPts val="0"/>
              </a:spcBef>
              <a:buNone/>
            </a:pPr>
            <a:r>
              <a:rPr lang="en-US" sz="2400" dirty="0" smtClean="0">
                <a:solidFill>
                  <a:prstClr val="black"/>
                </a:solidFill>
                <a:latin typeface="Calibri Light" panose="020F0302020204030204"/>
                <a:cs typeface="Arial" panose="020B0604020202020204" pitchFamily="34" charset="0"/>
                <a:hlinkClick r:id="rId3"/>
              </a:rPr>
              <a:t>RSAData</a:t>
            </a:r>
            <a:r>
              <a:rPr lang="en-US" sz="2400" dirty="0" smtClean="0">
                <a:solidFill>
                  <a:srgbClr val="034680"/>
                </a:solidFill>
                <a:latin typeface="Calibri Light" panose="020F0302020204030204"/>
                <a:cs typeface="Arial" panose="020B0604020202020204" pitchFamily="34" charset="0"/>
                <a:hlinkClick r:id="rId3"/>
              </a:rPr>
              <a:t>@ed.gov</a:t>
            </a:r>
            <a:r>
              <a:rPr lang="en-US" sz="2400" dirty="0" smtClean="0">
                <a:solidFill>
                  <a:srgbClr val="034680"/>
                </a:solidFill>
                <a:latin typeface="Calibri Light" panose="020F0302020204030204"/>
                <a:cs typeface="Arial" panose="020B0604020202020204" pitchFamily="34" charset="0"/>
              </a:rPr>
              <a:t>  </a:t>
            </a:r>
            <a:endParaRPr lang="en-US" sz="2400"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b="1"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r>
              <a:rPr lang="en-US" b="1" dirty="0">
                <a:solidFill>
                  <a:prstClr val="black"/>
                </a:solidFill>
                <a:latin typeface="Calibri Light" panose="020F0302020204030204"/>
                <a:cs typeface="Arial" panose="020B0604020202020204" pitchFamily="34" charset="0"/>
              </a:rPr>
              <a:t>Rachel Anderson</a:t>
            </a:r>
          </a:p>
          <a:p>
            <a:pPr marL="0" lvl="0" indent="0">
              <a:lnSpc>
                <a:spcPct val="100000"/>
              </a:lnSpc>
              <a:spcBef>
                <a:spcPts val="0"/>
              </a:spcBef>
              <a:buNone/>
            </a:pPr>
            <a:r>
              <a:rPr lang="en-US" sz="2400" dirty="0">
                <a:solidFill>
                  <a:prstClr val="black"/>
                </a:solidFill>
                <a:latin typeface="Calibri Light" panose="020F0302020204030204"/>
                <a:cs typeface="Arial" panose="020B0604020202020204" pitchFamily="34" charset="0"/>
              </a:rPr>
              <a:t>(435) 764-8487</a:t>
            </a:r>
          </a:p>
          <a:p>
            <a:pPr marL="0" lvl="0" indent="0">
              <a:lnSpc>
                <a:spcPct val="100000"/>
              </a:lnSpc>
              <a:spcBef>
                <a:spcPts val="0"/>
              </a:spcBef>
              <a:buNone/>
            </a:pPr>
            <a:r>
              <a:rPr lang="en-US" sz="2400" u="sng" dirty="0">
                <a:solidFill>
                  <a:prstClr val="black"/>
                </a:solidFill>
                <a:latin typeface="Calibri Light" panose="020F0302020204030204"/>
                <a:cs typeface="Arial" panose="020B0604020202020204" pitchFamily="34" charset="0"/>
                <a:hlinkClick r:id="rId4"/>
              </a:rPr>
              <a:t>randerson@ndi-inc.org</a:t>
            </a:r>
            <a:r>
              <a:rPr lang="en-US" sz="2400" u="sng" dirty="0">
                <a:solidFill>
                  <a:prstClr val="black"/>
                </a:solidFill>
                <a:latin typeface="Calibri Light" panose="020F0302020204030204"/>
                <a:cs typeface="Arial" panose="020B0604020202020204" pitchFamily="34" charset="0"/>
              </a:rPr>
              <a:t> </a:t>
            </a:r>
            <a:endParaRPr lang="en-US" sz="2400" dirty="0">
              <a:solidFill>
                <a:prstClr val="black"/>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dirty="0">
              <a:solidFill>
                <a:srgbClr val="034680"/>
              </a:solidFill>
              <a:latin typeface="Calibri Light" panose="020F0302020204030204"/>
              <a:cs typeface="Arial" panose="020B0604020202020204" pitchFamily="34" charset="0"/>
            </a:endParaRPr>
          </a:p>
          <a:p>
            <a:endParaRPr lang="en-US" dirty="0"/>
          </a:p>
        </p:txBody>
      </p:sp>
      <p:pic>
        <p:nvPicPr>
          <p:cNvPr id="4" name="Picture 3" descr="RSA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002" y="2317366"/>
            <a:ext cx="2857500" cy="1085850"/>
          </a:xfrm>
          <a:prstGeom prst="rect">
            <a:avLst/>
          </a:prstGeom>
        </p:spPr>
      </p:pic>
      <p:pic>
        <p:nvPicPr>
          <p:cNvPr id="3" name="Picture 2" descr="WINTAC logo"/>
          <p:cNvPicPr>
            <a:picLocks noChangeAspect="1"/>
          </p:cNvPicPr>
          <p:nvPr/>
        </p:nvPicPr>
        <p:blipFill rotWithShape="1">
          <a:blip r:embed="rId6" cstate="print">
            <a:extLst>
              <a:ext uri="{28A0092B-C50C-407E-A947-70E740481C1C}">
                <a14:useLocalDpi xmlns:a14="http://schemas.microsoft.com/office/drawing/2010/main" val="0"/>
              </a:ext>
            </a:extLst>
          </a:blip>
          <a:srcRect t="27526" b="23517"/>
          <a:stretch/>
        </p:blipFill>
        <p:spPr>
          <a:xfrm>
            <a:off x="5372100" y="4042447"/>
            <a:ext cx="4161304" cy="1574231"/>
          </a:xfrm>
          <a:prstGeom prst="rect">
            <a:avLst/>
          </a:prstGeom>
        </p:spPr>
      </p:pic>
    </p:spTree>
    <p:extLst>
      <p:ext uri="{BB962C8B-B14F-4D97-AF65-F5344CB8AC3E}">
        <p14:creationId xmlns:p14="http://schemas.microsoft.com/office/powerpoint/2010/main" val="17806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r>
              <a:rPr lang="en-US" altLang="en-US" sz="3600" dirty="0"/>
              <a:t>NCSAB: Proactive Methods for Using Data to Track and Improve VR Outcomes</a:t>
            </a:r>
          </a:p>
        </p:txBody>
      </p:sp>
      <p:sp>
        <p:nvSpPr>
          <p:cNvPr id="5123" name="Subtitle 2"/>
          <p:cNvSpPr>
            <a:spLocks noGrp="1"/>
          </p:cNvSpPr>
          <p:nvPr>
            <p:ph type="subTitle" idx="1"/>
          </p:nvPr>
        </p:nvSpPr>
        <p:spPr>
          <a:xfrm>
            <a:off x="2895600" y="2971800"/>
            <a:ext cx="6400800" cy="2743200"/>
          </a:xfrm>
        </p:spPr>
        <p:txBody>
          <a:bodyPr/>
          <a:lstStyle/>
          <a:p>
            <a:r>
              <a:rPr lang="en-US" altLang="en-US" b="1" i="1" dirty="0"/>
              <a:t>Michigan Bureau of Services </a:t>
            </a:r>
          </a:p>
          <a:p>
            <a:r>
              <a:rPr lang="en-US" altLang="en-US" b="1" i="1" dirty="0"/>
              <a:t>for Blind Persons</a:t>
            </a:r>
          </a:p>
          <a:p>
            <a:r>
              <a:rPr lang="en-US" altLang="en-US" sz="2000" b="1" i="1" dirty="0"/>
              <a:t>Bill Robinson, Director</a:t>
            </a:r>
          </a:p>
          <a:p>
            <a:r>
              <a:rPr lang="en-US" altLang="en-US" sz="2000" b="1" i="1" dirty="0"/>
              <a:t>Lisa Kisiel, Field Services Division Director</a:t>
            </a:r>
          </a:p>
          <a:p>
            <a:r>
              <a:rPr lang="en-US" altLang="en-US" sz="2000" b="1" i="1" dirty="0"/>
              <a:t>Wednesday October 31, 2018</a:t>
            </a:r>
          </a:p>
          <a:p>
            <a:r>
              <a:rPr lang="en-US" altLang="en-US" sz="2000" b="1" i="1" dirty="0"/>
              <a:t>2:45-4:30pm Session 1</a:t>
            </a:r>
          </a:p>
        </p:txBody>
      </p:sp>
    </p:spTree>
    <p:extLst>
      <p:ext uri="{BB962C8B-B14F-4D97-AF65-F5344CB8AC3E}">
        <p14:creationId xmlns:p14="http://schemas.microsoft.com/office/powerpoint/2010/main" val="4291700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358" y="172126"/>
            <a:ext cx="9601200" cy="1036850"/>
          </a:xfrm>
        </p:spPr>
        <p:txBody>
          <a:bodyPr/>
          <a:lstStyle/>
          <a:p>
            <a:r>
              <a:rPr lang="en-US" dirty="0" smtClean="0"/>
              <a:t>Additional VR Program Measures</a:t>
            </a:r>
            <a:endParaRPr lang="en-US" dirty="0"/>
          </a:p>
        </p:txBody>
      </p:sp>
      <p:sp>
        <p:nvSpPr>
          <p:cNvPr id="3" name="Content Placeholder 2"/>
          <p:cNvSpPr>
            <a:spLocks noGrp="1"/>
          </p:cNvSpPr>
          <p:nvPr>
            <p:ph idx="1"/>
          </p:nvPr>
        </p:nvSpPr>
        <p:spPr>
          <a:xfrm>
            <a:off x="898358" y="1076446"/>
            <a:ext cx="10455442" cy="5100517"/>
          </a:xfrm>
        </p:spPr>
        <p:txBody>
          <a:bodyPr>
            <a:noAutofit/>
          </a:bodyPr>
          <a:lstStyle/>
          <a:p>
            <a:pPr marL="0" indent="0">
              <a:lnSpc>
                <a:spcPct val="100000"/>
              </a:lnSpc>
              <a:spcAft>
                <a:spcPts val="600"/>
              </a:spcAft>
              <a:buNone/>
            </a:pPr>
            <a:r>
              <a:rPr lang="en-US" dirty="0" smtClean="0"/>
              <a:t>In addition to WIOA Performance Measures, there are a variety of ways to measure VR program success and improvement needs:</a:t>
            </a:r>
          </a:p>
          <a:p>
            <a:pPr lvl="1">
              <a:lnSpc>
                <a:spcPts val="2500"/>
              </a:lnSpc>
            </a:pPr>
            <a:r>
              <a:rPr lang="en-US" dirty="0" smtClean="0"/>
              <a:t>Employment Rates</a:t>
            </a:r>
          </a:p>
          <a:p>
            <a:pPr lvl="1">
              <a:lnSpc>
                <a:spcPts val="2500"/>
              </a:lnSpc>
            </a:pPr>
            <a:r>
              <a:rPr lang="en-US" dirty="0" smtClean="0"/>
              <a:t>Engagement – Early and Often</a:t>
            </a:r>
          </a:p>
          <a:p>
            <a:pPr lvl="1">
              <a:lnSpc>
                <a:spcPts val="2500"/>
              </a:lnSpc>
            </a:pPr>
            <a:r>
              <a:rPr lang="en-US" dirty="0" smtClean="0"/>
              <a:t>Early </a:t>
            </a:r>
            <a:r>
              <a:rPr lang="en-US" dirty="0" err="1" smtClean="0"/>
              <a:t>Exiter</a:t>
            </a:r>
            <a:r>
              <a:rPr lang="en-US" dirty="0" smtClean="0"/>
              <a:t> Data</a:t>
            </a:r>
          </a:p>
          <a:p>
            <a:pPr lvl="1">
              <a:lnSpc>
                <a:spcPts val="2500"/>
              </a:lnSpc>
            </a:pPr>
            <a:r>
              <a:rPr lang="en-US" dirty="0"/>
              <a:t>Client Satisfaction</a:t>
            </a:r>
          </a:p>
          <a:p>
            <a:pPr lvl="1">
              <a:lnSpc>
                <a:spcPts val="2500"/>
              </a:lnSpc>
            </a:pPr>
            <a:r>
              <a:rPr lang="en-US" dirty="0" smtClean="0"/>
              <a:t>Partner Collaboration and Satisfaction</a:t>
            </a:r>
          </a:p>
          <a:p>
            <a:pPr lvl="1">
              <a:lnSpc>
                <a:spcPts val="2500"/>
              </a:lnSpc>
            </a:pPr>
            <a:r>
              <a:rPr lang="en-US" dirty="0"/>
              <a:t>Evaluating effectiveness of vendor (i.e. CRP’s) services </a:t>
            </a:r>
          </a:p>
          <a:p>
            <a:pPr lvl="1">
              <a:lnSpc>
                <a:spcPts val="2500"/>
              </a:lnSpc>
            </a:pPr>
            <a:r>
              <a:rPr lang="en-US" dirty="0"/>
              <a:t>Timely services – Eligibility to IPE, etc. </a:t>
            </a:r>
          </a:p>
          <a:p>
            <a:pPr lvl="1">
              <a:lnSpc>
                <a:spcPts val="2500"/>
              </a:lnSpc>
            </a:pPr>
            <a:r>
              <a:rPr lang="en-US" dirty="0"/>
              <a:t>IPE Goal vs. Exit Occupation</a:t>
            </a:r>
          </a:p>
          <a:p>
            <a:pPr lvl="1">
              <a:lnSpc>
                <a:spcPts val="2500"/>
              </a:lnSpc>
            </a:pPr>
            <a:r>
              <a:rPr lang="en-US" dirty="0"/>
              <a:t>Quality – Career Path vs. Entry Level Job</a:t>
            </a:r>
          </a:p>
          <a:p>
            <a:pPr lvl="1">
              <a:lnSpc>
                <a:spcPts val="2500"/>
              </a:lnSpc>
            </a:pPr>
            <a:r>
              <a:rPr lang="en-US" dirty="0"/>
              <a:t>Recidivism – Reason for returning participants</a:t>
            </a:r>
          </a:p>
          <a:p>
            <a:pPr lvl="1">
              <a:lnSpc>
                <a:spcPts val="2500"/>
              </a:lnSpc>
            </a:pPr>
            <a:r>
              <a:rPr lang="en-US" dirty="0"/>
              <a:t>Other</a:t>
            </a:r>
          </a:p>
        </p:txBody>
      </p:sp>
    </p:spTree>
    <p:extLst>
      <p:ext uri="{BB962C8B-B14F-4D97-AF65-F5344CB8AC3E}">
        <p14:creationId xmlns:p14="http://schemas.microsoft.com/office/powerpoint/2010/main" val="3761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p:cNvSpPr>
            <a:spLocks noGrp="1"/>
          </p:cNvSpPr>
          <p:nvPr>
            <p:ph idx="1"/>
          </p:nvPr>
        </p:nvSpPr>
        <p:spPr>
          <a:xfrm>
            <a:off x="1981200" y="1295400"/>
            <a:ext cx="8229600" cy="4648200"/>
          </a:xfrm>
        </p:spPr>
        <p:txBody>
          <a:bodyPr/>
          <a:lstStyle/>
          <a:p>
            <a:pPr marL="0" indent="0">
              <a:buNone/>
            </a:pPr>
            <a:r>
              <a:rPr lang="en-US" altLang="en-US" dirty="0"/>
              <a:t>Metrics </a:t>
            </a:r>
          </a:p>
          <a:p>
            <a:pPr>
              <a:buFont typeface="Wingdings" panose="05000000000000000000" pitchFamily="2" charset="2"/>
              <a:buChar char="Ø"/>
            </a:pPr>
            <a:r>
              <a:rPr lang="en-US" altLang="en-US" dirty="0"/>
              <a:t>A Metric is a </a:t>
            </a:r>
            <a:r>
              <a:rPr lang="en-US" altLang="en-US" u="sng" dirty="0"/>
              <a:t>quantifiable measure </a:t>
            </a:r>
            <a:r>
              <a:rPr lang="en-US" altLang="en-US" dirty="0"/>
              <a:t>that is used to track and assess the status of a specific business process.  Examples:</a:t>
            </a:r>
          </a:p>
          <a:p>
            <a:pPr>
              <a:buFont typeface="Wingdings" panose="05000000000000000000" pitchFamily="2" charset="2"/>
              <a:buChar char="§"/>
            </a:pPr>
            <a:r>
              <a:rPr lang="en-US" altLang="en-US" sz="2800" dirty="0"/>
              <a:t>60 Day Eligibility (Case Mgmt. System Dashboard)</a:t>
            </a:r>
          </a:p>
          <a:p>
            <a:pPr>
              <a:buFont typeface="Wingdings" panose="05000000000000000000" pitchFamily="2" charset="2"/>
              <a:buChar char="§"/>
            </a:pPr>
            <a:r>
              <a:rPr lang="en-US" altLang="en-US" sz="2800" dirty="0"/>
              <a:t>90 Day IPE (Case Mgmt. System Dashboard)</a:t>
            </a:r>
          </a:p>
          <a:p>
            <a:pPr>
              <a:buFontTx/>
              <a:buChar char="-"/>
            </a:pPr>
            <a:endParaRPr lang="en-US" altLang="en-US" dirty="0"/>
          </a:p>
          <a:p>
            <a:pPr>
              <a:buFontTx/>
              <a:buChar char="-"/>
            </a:pPr>
            <a:endParaRPr lang="en-US" altLang="en-US" dirty="0"/>
          </a:p>
        </p:txBody>
      </p:sp>
      <p:sp>
        <p:nvSpPr>
          <p:cNvPr id="7171" name="Title 2"/>
          <p:cNvSpPr>
            <a:spLocks noGrp="1"/>
          </p:cNvSpPr>
          <p:nvPr>
            <p:ph type="title"/>
          </p:nvPr>
        </p:nvSpPr>
        <p:spPr>
          <a:xfrm>
            <a:off x="1981200" y="152400"/>
            <a:ext cx="8229600" cy="762000"/>
          </a:xfrm>
        </p:spPr>
        <p:txBody>
          <a:bodyPr>
            <a:noAutofit/>
          </a:bodyPr>
          <a:lstStyle/>
          <a:p>
            <a:pPr algn="ctr"/>
            <a:r>
              <a:rPr lang="en-US" altLang="en-US" sz="3200" dirty="0"/>
              <a:t>Why Data is Important? </a:t>
            </a:r>
            <a:br>
              <a:rPr lang="en-US" altLang="en-US" sz="3200" dirty="0"/>
            </a:br>
            <a:r>
              <a:rPr lang="en-US" altLang="en-US" sz="3200" dirty="0"/>
              <a:t>What is measured can be managed.</a:t>
            </a:r>
          </a:p>
        </p:txBody>
      </p:sp>
    </p:spTree>
    <p:extLst>
      <p:ext uri="{BB962C8B-B14F-4D97-AF65-F5344CB8AC3E}">
        <p14:creationId xmlns:p14="http://schemas.microsoft.com/office/powerpoint/2010/main" val="1557782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CFB02-DEFE-46F6-96F3-85FDA39687FD}"/>
              </a:ext>
            </a:extLst>
          </p:cNvPr>
          <p:cNvSpPr>
            <a:spLocks noGrp="1"/>
          </p:cNvSpPr>
          <p:nvPr>
            <p:ph idx="1"/>
          </p:nvPr>
        </p:nvSpPr>
        <p:spPr>
          <a:xfrm>
            <a:off x="1960880" y="1295400"/>
            <a:ext cx="8229600" cy="4648200"/>
          </a:xfrm>
        </p:spPr>
        <p:txBody>
          <a:bodyPr/>
          <a:lstStyle/>
          <a:p>
            <a:pPr marL="0" indent="0">
              <a:buNone/>
            </a:pPr>
            <a:r>
              <a:rPr lang="en-US" altLang="en-US" dirty="0"/>
              <a:t>Performance Indicator </a:t>
            </a:r>
            <a:r>
              <a:rPr lang="en-US" altLang="en-US" u="sng" dirty="0"/>
              <a:t>evaluates</a:t>
            </a:r>
            <a:r>
              <a:rPr lang="en-US" altLang="en-US" dirty="0"/>
              <a:t> the effectiveness or success of the organization’s programs.  Examples:</a:t>
            </a:r>
            <a:endParaRPr lang="en-US" dirty="0"/>
          </a:p>
          <a:p>
            <a:pPr>
              <a:buFont typeface="Wingdings" panose="05000000000000000000" pitchFamily="2" charset="2"/>
              <a:buChar char="§"/>
            </a:pPr>
            <a:r>
              <a:rPr lang="en-US" sz="2800" dirty="0">
                <a:latin typeface="Century Gothic" panose="020B0502020202020204" pitchFamily="34" charset="0"/>
              </a:rPr>
              <a:t>Employment Rate </a:t>
            </a:r>
            <a:r>
              <a:rPr lang="en-US" sz="2800" dirty="0">
                <a:latin typeface="Century Gothic" panose="020B0502020202020204" pitchFamily="34" charset="0"/>
                <a:sym typeface="Wingdings 3" panose="05040102010807070707" pitchFamily="18" charset="2"/>
              </a:rPr>
              <a:t> 2</a:t>
            </a:r>
            <a:r>
              <a:rPr lang="en-US" sz="2800" baseline="30000" dirty="0">
                <a:latin typeface="Century Gothic" panose="020B0502020202020204" pitchFamily="34" charset="0"/>
                <a:sym typeface="Wingdings 3" panose="05040102010807070707" pitchFamily="18" charset="2"/>
              </a:rPr>
              <a:t>nd</a:t>
            </a:r>
            <a:r>
              <a:rPr lang="en-US" sz="2800" dirty="0">
                <a:latin typeface="Century Gothic" panose="020B0502020202020204" pitchFamily="34" charset="0"/>
                <a:sym typeface="Wingdings 3" panose="05040102010807070707" pitchFamily="18" charset="2"/>
              </a:rPr>
              <a:t> Quarter After Exit</a:t>
            </a:r>
            <a:endParaRPr lang="en-US" sz="2800" dirty="0">
              <a:latin typeface="Century Gothic" panose="020B0502020202020204" pitchFamily="34" charset="0"/>
            </a:endParaRPr>
          </a:p>
          <a:p>
            <a:pPr>
              <a:buFont typeface="Wingdings" panose="05000000000000000000" pitchFamily="2" charset="2"/>
              <a:buChar char="§"/>
            </a:pPr>
            <a:r>
              <a:rPr lang="en-US" sz="2800" dirty="0">
                <a:latin typeface="Century Gothic" panose="020B0502020202020204" pitchFamily="34" charset="0"/>
              </a:rPr>
              <a:t>Employment Rate </a:t>
            </a:r>
            <a:r>
              <a:rPr lang="en-US" sz="2800" dirty="0">
                <a:latin typeface="Century Gothic" panose="020B0502020202020204" pitchFamily="34" charset="0"/>
                <a:sym typeface="Wingdings 3" panose="05040102010807070707" pitchFamily="18" charset="2"/>
              </a:rPr>
              <a:t> 4</a:t>
            </a:r>
            <a:r>
              <a:rPr lang="en-US" sz="2800" baseline="30000" dirty="0">
                <a:latin typeface="Century Gothic" panose="020B0502020202020204" pitchFamily="34" charset="0"/>
                <a:sym typeface="Wingdings 3" panose="05040102010807070707" pitchFamily="18" charset="2"/>
              </a:rPr>
              <a:t>th</a:t>
            </a:r>
            <a:r>
              <a:rPr lang="en-US" sz="2800" dirty="0">
                <a:latin typeface="Century Gothic" panose="020B0502020202020204" pitchFamily="34" charset="0"/>
                <a:sym typeface="Wingdings 3" panose="05040102010807070707" pitchFamily="18" charset="2"/>
              </a:rPr>
              <a:t> Quarter After Exit</a:t>
            </a:r>
            <a:endParaRPr lang="en-US" sz="2800" dirty="0">
              <a:latin typeface="Century Gothic" panose="020B0502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9AF4E79D-83B9-42DC-9FCE-DC7C80DC5167}"/>
              </a:ext>
            </a:extLst>
          </p:cNvPr>
          <p:cNvSpPr>
            <a:spLocks noGrp="1"/>
          </p:cNvSpPr>
          <p:nvPr>
            <p:ph type="title"/>
          </p:nvPr>
        </p:nvSpPr>
        <p:spPr/>
        <p:txBody>
          <a:bodyPr>
            <a:noAutofit/>
          </a:bodyPr>
          <a:lstStyle/>
          <a:p>
            <a:pPr algn="ctr"/>
            <a:r>
              <a:rPr lang="en-US" altLang="en-US" sz="2800" dirty="0"/>
              <a:t>Why Data is Important? </a:t>
            </a:r>
            <a:br>
              <a:rPr lang="en-US" altLang="en-US" sz="2800" dirty="0"/>
            </a:br>
            <a:r>
              <a:rPr lang="en-US" altLang="en-US" sz="2800" dirty="0"/>
              <a:t>What is measured can be managed</a:t>
            </a:r>
            <a:endParaRPr lang="en-US" sz="2800" dirty="0"/>
          </a:p>
        </p:txBody>
      </p:sp>
    </p:spTree>
    <p:extLst>
      <p:ext uri="{BB962C8B-B14F-4D97-AF65-F5344CB8AC3E}">
        <p14:creationId xmlns:p14="http://schemas.microsoft.com/office/powerpoint/2010/main" val="3001391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F27BA-127B-4B69-8C39-93D064170515}"/>
              </a:ext>
            </a:extLst>
          </p:cNvPr>
          <p:cNvSpPr>
            <a:spLocks noGrp="1"/>
          </p:cNvSpPr>
          <p:nvPr>
            <p:ph idx="1"/>
          </p:nvPr>
        </p:nvSpPr>
        <p:spPr/>
        <p:txBody>
          <a:bodyPr/>
          <a:lstStyle/>
          <a:p>
            <a:pPr>
              <a:buFont typeface="Wingdings" panose="05000000000000000000" pitchFamily="2" charset="2"/>
              <a:buChar char="§"/>
            </a:pPr>
            <a:r>
              <a:rPr lang="en-US" sz="2400" dirty="0"/>
              <a:t>Pre-Employment Transition Services</a:t>
            </a:r>
          </a:p>
          <a:p>
            <a:pPr lvl="1">
              <a:buFont typeface="Courier New" panose="02070309020205020404" pitchFamily="49" charset="0"/>
              <a:buChar char="o"/>
            </a:pPr>
            <a:r>
              <a:rPr lang="en-US" sz="2400" dirty="0"/>
              <a:t>	Forecasting</a:t>
            </a:r>
          </a:p>
          <a:p>
            <a:pPr lvl="1">
              <a:buFont typeface="Courier New" panose="02070309020205020404" pitchFamily="49" charset="0"/>
              <a:buChar char="o"/>
            </a:pPr>
            <a:r>
              <a:rPr lang="en-US" sz="2400" dirty="0"/>
              <a:t>  Collaboration with LEAs (Example included)</a:t>
            </a:r>
          </a:p>
          <a:p>
            <a:pPr marL="457200" lvl="1" indent="-457200">
              <a:buFont typeface="Wingdings" panose="05000000000000000000" pitchFamily="2" charset="2"/>
              <a:buChar char="§"/>
            </a:pPr>
            <a:r>
              <a:rPr lang="en-US" sz="2400" dirty="0"/>
              <a:t>Workforce Collaboration</a:t>
            </a:r>
          </a:p>
          <a:p>
            <a:pPr marL="457200" lvl="1" indent="-457200">
              <a:buFont typeface="Wingdings" panose="05000000000000000000" pitchFamily="2" charset="2"/>
              <a:buChar char="§"/>
            </a:pPr>
            <a:r>
              <a:rPr lang="en-US" sz="2400" dirty="0"/>
              <a:t>Staffing/Resource Allocation - (Example included)</a:t>
            </a:r>
          </a:p>
          <a:p>
            <a:pPr marL="457200" lvl="1" indent="-457200">
              <a:buFont typeface="Wingdings" panose="05000000000000000000" pitchFamily="2" charset="2"/>
              <a:buChar char="§"/>
            </a:pPr>
            <a:r>
              <a:rPr lang="en-US" sz="2400" dirty="0"/>
              <a:t>Case Services</a:t>
            </a:r>
          </a:p>
          <a:p>
            <a:pPr marL="857250" lvl="2" indent="-457200">
              <a:buFont typeface="Courier New" panose="02070309020205020404" pitchFamily="49" charset="0"/>
              <a:buChar char="o"/>
            </a:pPr>
            <a:r>
              <a:rPr lang="en-US" dirty="0"/>
              <a:t>911 Data – RSA Reports (Example included)</a:t>
            </a:r>
          </a:p>
          <a:p>
            <a:pPr marL="857250" lvl="2" indent="-457200">
              <a:buFont typeface="Courier New" panose="02070309020205020404" pitchFamily="49" charset="0"/>
              <a:buChar char="o"/>
            </a:pPr>
            <a:r>
              <a:rPr lang="en-US" dirty="0"/>
              <a:t>Data Analytics – Action Alerts, Dashboards, etc.</a:t>
            </a:r>
          </a:p>
          <a:p>
            <a:pPr marL="457200" lvl="2" indent="-457200">
              <a:buFont typeface="Wingdings" panose="05000000000000000000" pitchFamily="2" charset="2"/>
              <a:buChar char="§"/>
            </a:pPr>
            <a:r>
              <a:rPr lang="en-US" dirty="0"/>
              <a:t>Financial Data</a:t>
            </a:r>
          </a:p>
          <a:p>
            <a:pPr marL="914400" lvl="3" indent="-457200">
              <a:buFont typeface="Courier New" panose="02070309020205020404" pitchFamily="49" charset="0"/>
              <a:buChar char="o"/>
            </a:pPr>
            <a:r>
              <a:rPr lang="en-US" sz="2400" dirty="0"/>
              <a:t>Grant Mgmt; Projections (OOS); DSA &amp; Public updates</a:t>
            </a:r>
          </a:p>
        </p:txBody>
      </p:sp>
      <p:sp>
        <p:nvSpPr>
          <p:cNvPr id="3" name="Title 2">
            <a:extLst>
              <a:ext uri="{FF2B5EF4-FFF2-40B4-BE49-F238E27FC236}">
                <a16:creationId xmlns:a16="http://schemas.microsoft.com/office/drawing/2014/main" id="{43E71E4E-2089-475A-94A8-28C3B3F50DB4}"/>
              </a:ext>
            </a:extLst>
          </p:cNvPr>
          <p:cNvSpPr>
            <a:spLocks noGrp="1"/>
          </p:cNvSpPr>
          <p:nvPr>
            <p:ph type="title"/>
          </p:nvPr>
        </p:nvSpPr>
        <p:spPr/>
        <p:txBody>
          <a:bodyPr/>
          <a:lstStyle/>
          <a:p>
            <a:r>
              <a:rPr lang="en-US" dirty="0"/>
              <a:t>Data Driven Planning &amp; Management</a:t>
            </a:r>
          </a:p>
        </p:txBody>
      </p:sp>
    </p:spTree>
    <p:extLst>
      <p:ext uri="{BB962C8B-B14F-4D97-AF65-F5344CB8AC3E}">
        <p14:creationId xmlns:p14="http://schemas.microsoft.com/office/powerpoint/2010/main" val="96190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E51FEB-FA1F-4986-A3FA-3E6666E33436}"/>
              </a:ext>
            </a:extLst>
          </p:cNvPr>
          <p:cNvSpPr>
            <a:spLocks noGrp="1"/>
          </p:cNvSpPr>
          <p:nvPr>
            <p:ph type="title"/>
          </p:nvPr>
        </p:nvSpPr>
        <p:spPr/>
        <p:txBody>
          <a:bodyPr>
            <a:normAutofit fontScale="90000"/>
          </a:bodyPr>
          <a:lstStyle/>
          <a:p>
            <a:r>
              <a:rPr lang="en-US" dirty="0"/>
              <a:t>Pre-ETS Collaboration with LEAs - Strategic planning and resource development</a:t>
            </a:r>
          </a:p>
        </p:txBody>
      </p:sp>
      <p:pic>
        <p:nvPicPr>
          <p:cNvPr id="6" name="Picture 5" descr="Excel spreadsheet screen clipping or data regarding students Pre ETS collaboration with LEAs. " title="Genesee Intermediate School Distri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8763000" cy="4876800"/>
          </a:xfrm>
          <a:prstGeom prst="rect">
            <a:avLst/>
          </a:prstGeom>
        </p:spPr>
      </p:pic>
    </p:spTree>
    <p:extLst>
      <p:ext uri="{BB962C8B-B14F-4D97-AF65-F5344CB8AC3E}">
        <p14:creationId xmlns:p14="http://schemas.microsoft.com/office/powerpoint/2010/main" val="33526591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3134A7-BE08-404C-BDC9-01DB56B68B89}"/>
              </a:ext>
            </a:extLst>
          </p:cNvPr>
          <p:cNvSpPr>
            <a:spLocks noGrp="1"/>
          </p:cNvSpPr>
          <p:nvPr>
            <p:ph idx="1"/>
          </p:nvPr>
        </p:nvSpPr>
        <p:spPr/>
        <p:txBody>
          <a:bodyPr/>
          <a:lstStyle/>
          <a:p>
            <a:pPr>
              <a:buFont typeface="Wingdings" panose="05000000000000000000" pitchFamily="2" charset="2"/>
              <a:buChar char="§"/>
            </a:pPr>
            <a:r>
              <a:rPr lang="en-US" dirty="0"/>
              <a:t>Infrastructure Funding Agreements – “Active Participants”</a:t>
            </a:r>
          </a:p>
          <a:p>
            <a:pPr>
              <a:buFont typeface="Wingdings" panose="05000000000000000000" pitchFamily="2" charset="2"/>
              <a:buChar char="§"/>
            </a:pPr>
            <a:r>
              <a:rPr lang="en-US" dirty="0"/>
              <a:t>Accessibility</a:t>
            </a:r>
          </a:p>
          <a:p>
            <a:pPr>
              <a:buFont typeface="Wingdings" panose="05000000000000000000" pitchFamily="2" charset="2"/>
              <a:buChar char="§"/>
            </a:pPr>
            <a:r>
              <a:rPr lang="en-US" dirty="0"/>
              <a:t>Tracking In-Kind Contributions</a:t>
            </a:r>
          </a:p>
          <a:p>
            <a:pPr>
              <a:buFont typeface="Wingdings" panose="05000000000000000000" pitchFamily="2" charset="2"/>
              <a:buChar char="§"/>
            </a:pPr>
            <a:r>
              <a:rPr lang="en-US" dirty="0"/>
              <a:t>Tracking In-Service</a:t>
            </a:r>
          </a:p>
          <a:p>
            <a:pPr>
              <a:buFont typeface="Wingdings" panose="05000000000000000000" pitchFamily="2" charset="2"/>
              <a:buChar char="§"/>
            </a:pPr>
            <a:r>
              <a:rPr lang="en-US" dirty="0"/>
              <a:t>Tracking Contacts</a:t>
            </a:r>
          </a:p>
          <a:p>
            <a:pPr>
              <a:buFont typeface="Wingdings" panose="05000000000000000000" pitchFamily="2" charset="2"/>
              <a:buChar char="§"/>
            </a:pPr>
            <a:r>
              <a:rPr lang="en-US" dirty="0"/>
              <a:t>Toolkit for Counselors </a:t>
            </a:r>
          </a:p>
        </p:txBody>
      </p:sp>
      <p:sp>
        <p:nvSpPr>
          <p:cNvPr id="3" name="Title 2">
            <a:extLst>
              <a:ext uri="{FF2B5EF4-FFF2-40B4-BE49-F238E27FC236}">
                <a16:creationId xmlns:a16="http://schemas.microsoft.com/office/drawing/2014/main" id="{4BE2D7BB-2DB9-4803-89B7-2A049791EF2B}"/>
              </a:ext>
            </a:extLst>
          </p:cNvPr>
          <p:cNvSpPr>
            <a:spLocks noGrp="1"/>
          </p:cNvSpPr>
          <p:nvPr>
            <p:ph type="title"/>
          </p:nvPr>
        </p:nvSpPr>
        <p:spPr/>
        <p:txBody>
          <a:bodyPr/>
          <a:lstStyle/>
          <a:p>
            <a:r>
              <a:rPr lang="en-US" dirty="0"/>
              <a:t>Workforce Collaboration</a:t>
            </a:r>
          </a:p>
        </p:txBody>
      </p:sp>
    </p:spTree>
    <p:extLst>
      <p:ext uri="{BB962C8B-B14F-4D97-AF65-F5344CB8AC3E}">
        <p14:creationId xmlns:p14="http://schemas.microsoft.com/office/powerpoint/2010/main" val="2935898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CCFEC-9BDC-439B-A1BD-18487CF3BB6D}"/>
              </a:ext>
            </a:extLst>
          </p:cNvPr>
          <p:cNvSpPr>
            <a:spLocks noGrp="1"/>
          </p:cNvSpPr>
          <p:nvPr>
            <p:ph type="title"/>
          </p:nvPr>
        </p:nvSpPr>
        <p:spPr/>
        <p:txBody>
          <a:bodyPr>
            <a:noAutofit/>
          </a:bodyPr>
          <a:lstStyle/>
          <a:p>
            <a:r>
              <a:rPr lang="en-US" sz="2400" dirty="0"/>
              <a:t/>
            </a:r>
            <a:br>
              <a:rPr lang="en-US" sz="2400" dirty="0"/>
            </a:br>
            <a:r>
              <a:rPr lang="en-US" sz="2400" dirty="0"/>
              <a:t>Staffing/Resource Allocation – Counselor X – No. of Clients – 68</a:t>
            </a:r>
            <a:r>
              <a:rPr lang="en-US" sz="3200" dirty="0"/>
              <a:t/>
            </a:r>
            <a:br>
              <a:rPr lang="en-US" sz="3200" dirty="0"/>
            </a:br>
            <a:endParaRPr lang="en-US" sz="3200" dirty="0"/>
          </a:p>
        </p:txBody>
      </p:sp>
      <p:pic>
        <p:nvPicPr>
          <p:cNvPr id="4" name="Content Placeholder 3" descr="Map of Detroit area." title="Map ">
            <a:extLst>
              <a:ext uri="{FF2B5EF4-FFF2-40B4-BE49-F238E27FC236}">
                <a16:creationId xmlns:a16="http://schemas.microsoft.com/office/drawing/2014/main" id="{C3CCFFE4-3944-4908-A005-78B48D3DB553}"/>
              </a:ext>
            </a:extLst>
          </p:cNvPr>
          <p:cNvPicPr>
            <a:picLocks noGrp="1"/>
          </p:cNvPicPr>
          <p:nvPr>
            <p:ph idx="1"/>
          </p:nvPr>
        </p:nvPicPr>
        <p:blipFill>
          <a:blip r:embed="rId2"/>
          <a:stretch>
            <a:fillRect/>
          </a:stretch>
        </p:blipFill>
        <p:spPr>
          <a:xfrm>
            <a:off x="3090589" y="1295400"/>
            <a:ext cx="6010823" cy="4648200"/>
          </a:xfrm>
          <a:prstGeom prst="rect">
            <a:avLst/>
          </a:prstGeom>
        </p:spPr>
      </p:pic>
    </p:spTree>
    <p:extLst>
      <p:ext uri="{BB962C8B-B14F-4D97-AF65-F5344CB8AC3E}">
        <p14:creationId xmlns:p14="http://schemas.microsoft.com/office/powerpoint/2010/main" val="2121665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41205" y="152401"/>
            <a:ext cx="8305800" cy="740735"/>
          </a:xfrm>
        </p:spPr>
        <p:txBody>
          <a:bodyPr/>
          <a:lstStyle/>
          <a:p>
            <a:r>
              <a:rPr lang="en-US" dirty="0" smtClean="0"/>
              <a:t>PY2017 VR Participant Characteristics</a:t>
            </a:r>
            <a:endParaRPr lang="en-US" dirty="0"/>
          </a:p>
        </p:txBody>
      </p:sp>
      <p:pic>
        <p:nvPicPr>
          <p:cNvPr id="4" name="Picture 3" descr="Several bar charts showing the characteristics for VR participants in 2017. They include race/ethinicity, age, receiving career or training services, sex, eligibile for measurable skill gains, MSG indicator, and barriers to employment." title="VR Participant Characteristics">
            <a:extLst>
              <a:ext uri="{FF2B5EF4-FFF2-40B4-BE49-F238E27FC236}">
                <a16:creationId xmlns:a16="http://schemas.microsoft.com/office/drawing/2014/main" id="{A3A476E7-E4E8-4CD9-B4F9-8AC5CF48259E}"/>
              </a:ext>
            </a:extLst>
          </p:cNvPr>
          <p:cNvPicPr>
            <a:picLocks noChangeAspect="1"/>
          </p:cNvPicPr>
          <p:nvPr/>
        </p:nvPicPr>
        <p:blipFill>
          <a:blip r:embed="rId2"/>
          <a:stretch>
            <a:fillRect/>
          </a:stretch>
        </p:blipFill>
        <p:spPr>
          <a:xfrm>
            <a:off x="1826420" y="1219201"/>
            <a:ext cx="8536781" cy="4724400"/>
          </a:xfrm>
          <a:prstGeom prst="rect">
            <a:avLst/>
          </a:prstGeom>
        </p:spPr>
      </p:pic>
    </p:spTree>
    <p:extLst>
      <p:ext uri="{BB962C8B-B14F-4D97-AF65-F5344CB8AC3E}">
        <p14:creationId xmlns:p14="http://schemas.microsoft.com/office/powerpoint/2010/main" val="2964326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A0AC5-05D8-42F1-B70D-0408D8F25580}"/>
              </a:ext>
            </a:extLst>
          </p:cNvPr>
          <p:cNvSpPr>
            <a:spLocks noGrp="1"/>
          </p:cNvSpPr>
          <p:nvPr>
            <p:ph type="title"/>
          </p:nvPr>
        </p:nvSpPr>
        <p:spPr/>
        <p:txBody>
          <a:bodyPr/>
          <a:lstStyle/>
          <a:p>
            <a:r>
              <a:rPr lang="en-US" dirty="0"/>
              <a:t>WIOA PERFORMANCE DRIVEN!</a:t>
            </a:r>
          </a:p>
        </p:txBody>
      </p:sp>
      <p:pic>
        <p:nvPicPr>
          <p:cNvPr id="4" name="Bill Race Car 2" descr="The video shows 2 race cars speeding down the track against each other." title="Racing Cars">
            <a:hlinkClick r:id="" action="ppaction://media"/>
            <a:extLst>
              <a:ext uri="{FF2B5EF4-FFF2-40B4-BE49-F238E27FC236}">
                <a16:creationId xmlns:a16="http://schemas.microsoft.com/office/drawing/2014/main" id="{B6A31F33-7012-4C09-AC15-8D711F2BC0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82800" y="1280861"/>
            <a:ext cx="8229600" cy="4629150"/>
          </a:xfrm>
        </p:spPr>
      </p:pic>
      <p:sp>
        <p:nvSpPr>
          <p:cNvPr id="5" name="TextBox 4"/>
          <p:cNvSpPr txBox="1"/>
          <p:nvPr/>
        </p:nvSpPr>
        <p:spPr>
          <a:xfrm>
            <a:off x="4146215" y="5245769"/>
            <a:ext cx="4102769" cy="369332"/>
          </a:xfrm>
          <a:prstGeom prst="rect">
            <a:avLst/>
          </a:prstGeom>
          <a:noFill/>
        </p:spPr>
        <p:txBody>
          <a:bodyPr wrap="square" rtlCol="0">
            <a:spAutoFit/>
          </a:bodyPr>
          <a:lstStyle/>
          <a:p>
            <a:r>
              <a:rPr lang="en-US" dirty="0" smtClean="0"/>
              <a:t>Video sound is only of vehicles racing.</a:t>
            </a:r>
            <a:endParaRPr lang="en-US" dirty="0"/>
          </a:p>
        </p:txBody>
      </p:sp>
    </p:spTree>
    <p:extLst>
      <p:ext uri="{BB962C8B-B14F-4D97-AF65-F5344CB8AC3E}">
        <p14:creationId xmlns:p14="http://schemas.microsoft.com/office/powerpoint/2010/main" val="57288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886EC-2A09-44C2-BA58-4B2F5DA55164}"/>
              </a:ext>
            </a:extLst>
          </p:cNvPr>
          <p:cNvSpPr>
            <a:spLocks noGrp="1"/>
          </p:cNvSpPr>
          <p:nvPr>
            <p:ph type="title"/>
          </p:nvPr>
        </p:nvSpPr>
        <p:spPr/>
        <p:txBody>
          <a:bodyPr>
            <a:normAutofit/>
          </a:bodyPr>
          <a:lstStyle/>
          <a:p>
            <a:r>
              <a:rPr lang="en-US" sz="3200" dirty="0"/>
              <a:t>LARA/BSBP – 2018 NCSAB FALL CONFERENCE</a:t>
            </a:r>
          </a:p>
        </p:txBody>
      </p:sp>
      <p:sp>
        <p:nvSpPr>
          <p:cNvPr id="2" name="Content Placeholder 1">
            <a:extLst>
              <a:ext uri="{FF2B5EF4-FFF2-40B4-BE49-F238E27FC236}">
                <a16:creationId xmlns:a16="http://schemas.microsoft.com/office/drawing/2014/main" id="{D80970EC-745A-484B-BED0-96F19F1DDBCE}"/>
              </a:ext>
            </a:extLst>
          </p:cNvPr>
          <p:cNvSpPr>
            <a:spLocks noGrp="1"/>
          </p:cNvSpPr>
          <p:nvPr>
            <p:ph idx="1"/>
          </p:nvPr>
        </p:nvSpPr>
        <p:spPr/>
        <p:txBody>
          <a:bodyPr/>
          <a:lstStyle/>
          <a:p>
            <a:pPr marL="0" indent="0" algn="ctr">
              <a:buNone/>
            </a:pPr>
            <a:r>
              <a:rPr lang="en-US" dirty="0"/>
              <a:t>Thank you!</a:t>
            </a:r>
          </a:p>
          <a:p>
            <a:pPr marL="0" indent="0" algn="ctr">
              <a:buNone/>
            </a:pPr>
            <a:r>
              <a:rPr lang="en-US" dirty="0"/>
              <a:t>Questions?</a:t>
            </a:r>
          </a:p>
          <a:p>
            <a:pPr marL="0" indent="0" algn="ctr">
              <a:buNone/>
            </a:pPr>
            <a:r>
              <a:rPr lang="en-US" dirty="0"/>
              <a:t>Contact information:</a:t>
            </a:r>
          </a:p>
          <a:p>
            <a:pPr marL="0" indent="0" algn="ctr">
              <a:buNone/>
            </a:pPr>
            <a:r>
              <a:rPr lang="en-US" dirty="0">
                <a:hlinkClick r:id="rId2"/>
              </a:rPr>
              <a:t>RobinsonW7@Michigan.gov</a:t>
            </a:r>
            <a:endParaRPr lang="en-US" dirty="0"/>
          </a:p>
          <a:p>
            <a:pPr marL="0" indent="0" algn="ctr">
              <a:buNone/>
            </a:pPr>
            <a:r>
              <a:rPr lang="en-US" dirty="0">
                <a:hlinkClick r:id="rId3"/>
              </a:rPr>
              <a:t>kisiell@michigan.gov</a:t>
            </a:r>
            <a:endParaRPr lang="en-US" dirty="0"/>
          </a:p>
          <a:p>
            <a:pPr marL="0" indent="0" algn="ctr">
              <a:buNone/>
            </a:pPr>
            <a:endParaRPr lang="en-US" dirty="0"/>
          </a:p>
        </p:txBody>
      </p:sp>
      <p:sp>
        <p:nvSpPr>
          <p:cNvPr id="4" name="Rectangle 3">
            <a:extLst>
              <a:ext uri="{FF2B5EF4-FFF2-40B4-BE49-F238E27FC236}">
                <a16:creationId xmlns:a16="http://schemas.microsoft.com/office/drawing/2014/main" id="{9FAA6122-7CBB-40B8-8DD3-875AE9CF1FB4}"/>
              </a:ext>
            </a:extLst>
          </p:cNvPr>
          <p:cNvSpPr/>
          <p:nvPr/>
        </p:nvSpPr>
        <p:spPr>
          <a:xfrm>
            <a:off x="1981200" y="5510269"/>
            <a:ext cx="8305800" cy="415498"/>
          </a:xfrm>
          <a:prstGeom prst="rect">
            <a:avLst/>
          </a:prstGeom>
        </p:spPr>
        <p:txBody>
          <a:bodyPr wrap="square">
            <a:spAutoFit/>
          </a:bodyPr>
          <a:lstStyle/>
          <a:p>
            <a:pPr fontAlgn="base">
              <a:spcBef>
                <a:spcPct val="0"/>
              </a:spcBef>
              <a:spcAft>
                <a:spcPct val="0"/>
              </a:spcAft>
            </a:pPr>
            <a:r>
              <a:rPr lang="en-US" sz="1000" dirty="0">
                <a:solidFill>
                  <a:prstClr val="black"/>
                </a:solidFill>
                <a:latin typeface="Calibri" panose="020F0502020204030204" pitchFamily="34" charset="0"/>
              </a:rPr>
              <a:t>The Vocational Rehabilitation programs described in this PowerPoint are funded 78.7%  through a VR grant from the U.S. Department of Education and 21.3% through State funding. Total Federal funding for Federal Fiscal Year 2018 was approximately $16,630,804.</a:t>
            </a:r>
          </a:p>
        </p:txBody>
      </p:sp>
    </p:spTree>
    <p:extLst>
      <p:ext uri="{BB962C8B-B14F-4D97-AF65-F5344CB8AC3E}">
        <p14:creationId xmlns:p14="http://schemas.microsoft.com/office/powerpoint/2010/main" val="2852145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ears to be the logo for this organization.." title="Oregon Commission for the Blind"/>
          <p:cNvPicPr/>
          <p:nvPr/>
        </p:nvPicPr>
        <p:blipFill>
          <a:blip r:embed="rId3" cstate="print">
            <a:extLst>
              <a:ext uri="{28A0092B-C50C-407E-A947-70E740481C1C}">
                <a14:useLocalDpi xmlns:a14="http://schemas.microsoft.com/office/drawing/2010/main" val="0"/>
              </a:ext>
            </a:extLst>
          </a:blip>
          <a:stretch>
            <a:fillRect/>
          </a:stretch>
        </p:blipFill>
        <p:spPr>
          <a:xfrm>
            <a:off x="2079672" y="751276"/>
            <a:ext cx="3635775" cy="2077094"/>
          </a:xfrm>
          <a:prstGeom prst="rect">
            <a:avLst/>
          </a:prstGeom>
        </p:spPr>
      </p:pic>
      <p:sp>
        <p:nvSpPr>
          <p:cNvPr id="2" name="Title 1"/>
          <p:cNvSpPr>
            <a:spLocks noGrp="1"/>
          </p:cNvSpPr>
          <p:nvPr>
            <p:ph type="ctrTitle"/>
          </p:nvPr>
        </p:nvSpPr>
        <p:spPr/>
        <p:txBody>
          <a:bodyPr/>
          <a:lstStyle/>
          <a:p>
            <a:r>
              <a:rPr lang="en-US" dirty="0" smtClean="0"/>
              <a:t>And the Data Says….</a:t>
            </a:r>
            <a:endParaRPr lang="en-US" dirty="0"/>
          </a:p>
        </p:txBody>
      </p:sp>
      <p:sp>
        <p:nvSpPr>
          <p:cNvPr id="3" name="Subtitle 2"/>
          <p:cNvSpPr>
            <a:spLocks noGrp="1"/>
          </p:cNvSpPr>
          <p:nvPr>
            <p:ph type="subTitle" idx="1"/>
          </p:nvPr>
        </p:nvSpPr>
        <p:spPr>
          <a:xfrm>
            <a:off x="1981201" y="4573654"/>
            <a:ext cx="5902549" cy="1752600"/>
          </a:xfrm>
        </p:spPr>
        <p:txBody>
          <a:bodyPr/>
          <a:lstStyle/>
          <a:p>
            <a:r>
              <a:rPr lang="en-US" dirty="0" smtClean="0"/>
              <a:t>NCSAB Presentation –</a:t>
            </a:r>
          </a:p>
          <a:p>
            <a:endParaRPr lang="en-US" dirty="0"/>
          </a:p>
          <a:p>
            <a:r>
              <a:rPr lang="en-US" dirty="0" smtClean="0"/>
              <a:t>Leading A Client Outcome Driven Agency</a:t>
            </a:r>
          </a:p>
          <a:p>
            <a:endParaRPr lang="en-US" dirty="0" smtClean="0"/>
          </a:p>
          <a:p>
            <a:endParaRPr lang="en-US" dirty="0" smtClean="0"/>
          </a:p>
        </p:txBody>
      </p:sp>
    </p:spTree>
    <p:extLst>
      <p:ext uri="{BB962C8B-B14F-4D97-AF65-F5344CB8AC3E}">
        <p14:creationId xmlns:p14="http://schemas.microsoft.com/office/powerpoint/2010/main" val="1528601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tx1"/>
                </a:solidFill>
              </a:rPr>
              <a:t>PY2017 Data for Agencies Serving Blind and Visually Impaired Individuals</a:t>
            </a:r>
            <a:endParaRPr lang="en-US" dirty="0">
              <a:solidFill>
                <a:schemeClr val="tx1"/>
              </a:solidFill>
            </a:endParaRPr>
          </a:p>
        </p:txBody>
      </p:sp>
      <p:sp>
        <p:nvSpPr>
          <p:cNvPr id="3" name="Subtitle 2"/>
          <p:cNvSpPr>
            <a:spLocks noGrp="1"/>
          </p:cNvSpPr>
          <p:nvPr>
            <p:ph type="subTitle" idx="1"/>
          </p:nvPr>
        </p:nvSpPr>
        <p:spPr/>
        <p:txBody>
          <a:bodyPr>
            <a:normAutofit lnSpcReduction="10000"/>
          </a:bodyPr>
          <a:lstStyle/>
          <a:p>
            <a:r>
              <a:rPr lang="en-US" dirty="0" smtClean="0"/>
              <a:t>NSCAB Conference</a:t>
            </a:r>
          </a:p>
          <a:p>
            <a:r>
              <a:rPr lang="en-US" dirty="0" smtClean="0"/>
              <a:t>Long Beach, CA</a:t>
            </a:r>
          </a:p>
          <a:p>
            <a:r>
              <a:rPr lang="en-US" dirty="0" smtClean="0"/>
              <a:t>October 31, 2018</a:t>
            </a:r>
            <a:endParaRPr lang="en-US" dirty="0"/>
          </a:p>
        </p:txBody>
      </p:sp>
    </p:spTree>
    <p:extLst>
      <p:ext uri="{BB962C8B-B14F-4D97-AF65-F5344CB8AC3E}">
        <p14:creationId xmlns:p14="http://schemas.microsoft.com/office/powerpoint/2010/main" val="578712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53" y="587460"/>
            <a:ext cx="11789664" cy="1233576"/>
          </a:xfrm>
        </p:spPr>
        <p:txBody>
          <a:bodyPr>
            <a:normAutofit fontScale="90000"/>
          </a:bodyPr>
          <a:lstStyle/>
          <a:p>
            <a:pPr>
              <a:defRPr/>
            </a:pPr>
            <a:r>
              <a:rPr lang="en-US" sz="4400" dirty="0"/>
              <a:t/>
            </a:r>
            <a:br>
              <a:rPr lang="en-US" sz="4400" dirty="0"/>
            </a:br>
            <a:r>
              <a:rPr lang="en-US" sz="4400" dirty="0"/>
              <a:t>Principles of Outcome Based Management System: </a:t>
            </a:r>
            <a:r>
              <a:rPr lang="en-US" sz="4900" dirty="0"/>
              <a:t/>
            </a:r>
            <a:br>
              <a:rPr lang="en-US" sz="4900" dirty="0"/>
            </a:br>
            <a:endParaRPr lang="en-US" sz="3100" dirty="0"/>
          </a:p>
        </p:txBody>
      </p:sp>
      <p:sp>
        <p:nvSpPr>
          <p:cNvPr id="3" name="Content Placeholder 2"/>
          <p:cNvSpPr>
            <a:spLocks noGrp="1"/>
          </p:cNvSpPr>
          <p:nvPr>
            <p:ph idx="1"/>
          </p:nvPr>
        </p:nvSpPr>
        <p:spPr>
          <a:xfrm>
            <a:off x="1942882" y="2066081"/>
            <a:ext cx="8424407" cy="4747579"/>
          </a:xfrm>
        </p:spPr>
        <p:txBody>
          <a:bodyPr rtlCol="0">
            <a:normAutofit/>
          </a:bodyPr>
          <a:lstStyle/>
          <a:p>
            <a:pPr marL="914400" lvl="1" indent="-457200">
              <a:defRPr/>
            </a:pPr>
            <a:r>
              <a:rPr lang="en-US" dirty="0" smtClean="0"/>
              <a:t>Based on Lean Principles of management</a:t>
            </a:r>
          </a:p>
          <a:p>
            <a:pPr marL="914400" lvl="1" indent="-457200">
              <a:defRPr/>
            </a:pPr>
            <a:r>
              <a:rPr lang="en-US" dirty="0" smtClean="0"/>
              <a:t>All work is made up of processes</a:t>
            </a:r>
          </a:p>
          <a:p>
            <a:pPr marL="914400" lvl="1" indent="-457200">
              <a:defRPr/>
            </a:pPr>
            <a:r>
              <a:rPr lang="en-US" dirty="0" smtClean="0"/>
              <a:t>Each process has a customer(s)</a:t>
            </a:r>
          </a:p>
          <a:p>
            <a:pPr marL="914400" lvl="1" indent="-457200">
              <a:defRPr/>
            </a:pPr>
            <a:r>
              <a:rPr lang="en-US" dirty="0" smtClean="0"/>
              <a:t>99% of performance issues are related to a breakdown of the process, not the people involved</a:t>
            </a:r>
          </a:p>
          <a:p>
            <a:pPr marL="914400" lvl="1" indent="-457200">
              <a:defRPr/>
            </a:pPr>
            <a:r>
              <a:rPr lang="en-US" dirty="0" smtClean="0"/>
              <a:t>If you want to improve the process, the solution lies with those who are closest to the work </a:t>
            </a:r>
          </a:p>
          <a:p>
            <a:pPr marL="914400" lvl="1" indent="-457200">
              <a:defRPr/>
            </a:pPr>
            <a:r>
              <a:rPr lang="en-US" dirty="0" smtClean="0"/>
              <a:t>You can’t improve everything all at once, so you should target improvements where they are most needed</a:t>
            </a:r>
          </a:p>
          <a:p>
            <a:pPr marL="914400" lvl="1" indent="-457200">
              <a:defRPr/>
            </a:pPr>
            <a:endParaRPr lang="en-US" dirty="0" smtClean="0"/>
          </a:p>
          <a:p>
            <a:pPr marL="457200" lvl="1" indent="0">
              <a:buNone/>
              <a:defRPr/>
            </a:pPr>
            <a:endParaRPr lang="en-US" dirty="0"/>
          </a:p>
          <a:p>
            <a:pPr marL="457200" lvl="1" indent="0">
              <a:buNone/>
              <a:defRPr/>
            </a:pPr>
            <a:endParaRPr lang="en-US" dirty="0" smtClean="0"/>
          </a:p>
          <a:p>
            <a:pPr marL="914400" lvl="1" indent="-457200">
              <a:defRPr/>
            </a:pPr>
            <a:endParaRPr lang="en-US" dirty="0" smtClean="0"/>
          </a:p>
        </p:txBody>
      </p:sp>
    </p:spTree>
    <p:extLst>
      <p:ext uri="{BB962C8B-B14F-4D97-AF65-F5344CB8AC3E}">
        <p14:creationId xmlns:p14="http://schemas.microsoft.com/office/powerpoint/2010/main" val="1273731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18873" y="559175"/>
            <a:ext cx="11951208" cy="1069848"/>
          </a:xfrm>
        </p:spPr>
        <p:txBody>
          <a:bodyPr>
            <a:normAutofit fontScale="90000"/>
          </a:bodyPr>
          <a:lstStyle/>
          <a:p>
            <a:r>
              <a:rPr lang="en-US" b="1" dirty="0">
                <a:solidFill>
                  <a:schemeClr val="tx1"/>
                </a:solidFill>
                <a:effectLst>
                  <a:outerShdw blurRad="38100" dist="38100" dir="2700000" algn="tl">
                    <a:srgbClr val="000000">
                      <a:alpha val="43137"/>
                    </a:srgbClr>
                  </a:outerShdw>
                </a:effectLst>
              </a:rPr>
              <a:t>Overview of the Four Elements of Outcome Based </a:t>
            </a:r>
            <a:r>
              <a:rPr lang="en-US" b="1" dirty="0" smtClean="0">
                <a:solidFill>
                  <a:schemeClr val="tx1"/>
                </a:solidFill>
                <a:effectLst>
                  <a:outerShdw blurRad="38100" dist="38100" dir="2700000" algn="tl">
                    <a:srgbClr val="000000">
                      <a:alpha val="43137"/>
                    </a:srgbClr>
                  </a:outerShdw>
                </a:effectLst>
              </a:rPr>
              <a:t>Management</a:t>
            </a:r>
            <a:endParaRPr lang="en-US" b="1" dirty="0">
              <a:solidFill>
                <a:schemeClr val="tx1"/>
              </a:solidFill>
              <a:effectLst>
                <a:outerShdw blurRad="38100" dist="38100" dir="2700000" algn="tl">
                  <a:srgbClr val="000000">
                    <a:alpha val="43137"/>
                  </a:srgbClr>
                </a:outerShdw>
              </a:effectLst>
            </a:endParaRPr>
          </a:p>
        </p:txBody>
      </p:sp>
      <p:sp>
        <p:nvSpPr>
          <p:cNvPr id="4" name="Oval 3"/>
          <p:cNvSpPr/>
          <p:nvPr/>
        </p:nvSpPr>
        <p:spPr>
          <a:xfrm>
            <a:off x="1679057" y="1925337"/>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1</a:t>
            </a:r>
            <a:endParaRPr lang="en-US" b="1" dirty="0">
              <a:solidFill>
                <a:prstClr val="black"/>
              </a:solidFill>
              <a:latin typeface="Georgia"/>
            </a:endParaRPr>
          </a:p>
        </p:txBody>
      </p:sp>
      <p:sp>
        <p:nvSpPr>
          <p:cNvPr id="2" name="TextBox 1"/>
          <p:cNvSpPr txBox="1"/>
          <p:nvPr/>
        </p:nvSpPr>
        <p:spPr>
          <a:xfrm>
            <a:off x="1965327" y="2341753"/>
            <a:ext cx="2846397" cy="602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spcBef>
                <a:spcPts val="1200"/>
              </a:spcBef>
            </a:pPr>
            <a:r>
              <a:rPr lang="en-US" sz="2400" dirty="0">
                <a:solidFill>
                  <a:prstClr val="white"/>
                </a:solidFill>
                <a:latin typeface="Georgia"/>
              </a:rPr>
              <a:t>Fundamentals Map</a:t>
            </a:r>
          </a:p>
        </p:txBody>
      </p:sp>
      <p:pic>
        <p:nvPicPr>
          <p:cNvPr id="10" name="Picture 9" descr="COMPASS" title="Graphic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980" y="1929141"/>
            <a:ext cx="1438863" cy="1453252"/>
          </a:xfrm>
          <a:prstGeom prst="rect">
            <a:avLst/>
          </a:prstGeom>
          <a:ln>
            <a:noFill/>
          </a:ln>
          <a:effectLst>
            <a:outerShdw blurRad="292100" dist="139700" dir="2700000" algn="tl" rotWithShape="0">
              <a:srgbClr val="333333">
                <a:alpha val="65000"/>
              </a:srgbClr>
            </a:outerShdw>
          </a:effectLst>
        </p:spPr>
      </p:pic>
      <p:sp>
        <p:nvSpPr>
          <p:cNvPr id="24" name="Oval 23"/>
          <p:cNvSpPr/>
          <p:nvPr/>
        </p:nvSpPr>
        <p:spPr>
          <a:xfrm>
            <a:off x="6218260" y="1960647"/>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3</a:t>
            </a:r>
            <a:endParaRPr lang="en-US" b="1" dirty="0">
              <a:solidFill>
                <a:prstClr val="black"/>
              </a:solidFill>
              <a:latin typeface="Georgia"/>
            </a:endParaRPr>
          </a:p>
        </p:txBody>
      </p:sp>
      <p:sp>
        <p:nvSpPr>
          <p:cNvPr id="13" name="TextBox 12"/>
          <p:cNvSpPr txBox="1"/>
          <p:nvPr/>
        </p:nvSpPr>
        <p:spPr>
          <a:xfrm>
            <a:off x="6583487" y="2364054"/>
            <a:ext cx="3042397" cy="818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Quarterly Target Review (QTR)</a:t>
            </a:r>
          </a:p>
        </p:txBody>
      </p:sp>
      <p:pic>
        <p:nvPicPr>
          <p:cNvPr id="16" name="Picture 15" descr="stoplight" title="Graphi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155" y="1798993"/>
            <a:ext cx="1687689" cy="1687689"/>
          </a:xfrm>
          <a:prstGeom prst="rect">
            <a:avLst/>
          </a:prstGeom>
          <a:ln>
            <a:noFill/>
          </a:ln>
          <a:effectLst>
            <a:outerShdw blurRad="292100" dist="139700" dir="2700000" algn="tl" rotWithShape="0">
              <a:srgbClr val="333333">
                <a:alpha val="65000"/>
              </a:srgbClr>
            </a:outerShdw>
          </a:effectLst>
        </p:spPr>
      </p:pic>
      <p:sp>
        <p:nvSpPr>
          <p:cNvPr id="23" name="Oval 22"/>
          <p:cNvSpPr/>
          <p:nvPr/>
        </p:nvSpPr>
        <p:spPr>
          <a:xfrm>
            <a:off x="1599057" y="3884235"/>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2</a:t>
            </a:r>
            <a:endParaRPr lang="en-US" b="1" dirty="0">
              <a:solidFill>
                <a:prstClr val="black"/>
              </a:solidFill>
              <a:latin typeface="Georgia"/>
            </a:endParaRPr>
          </a:p>
        </p:txBody>
      </p:sp>
      <p:sp>
        <p:nvSpPr>
          <p:cNvPr id="11" name="TextBox 10"/>
          <p:cNvSpPr txBox="1"/>
          <p:nvPr/>
        </p:nvSpPr>
        <p:spPr>
          <a:xfrm>
            <a:off x="1965325" y="4348976"/>
            <a:ext cx="2813494" cy="1137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Processes,  Measures and Scorecard</a:t>
            </a:r>
          </a:p>
        </p:txBody>
      </p:sp>
      <p:pic>
        <p:nvPicPr>
          <p:cNvPr id="15" name="Picture 14" descr="COG wheels of various colors" title="Gaph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820" y="3683726"/>
            <a:ext cx="2438400" cy="2438400"/>
          </a:xfrm>
          <a:prstGeom prst="rect">
            <a:avLst/>
          </a:prstGeom>
          <a:ln>
            <a:noFill/>
          </a:ln>
          <a:effectLst>
            <a:outerShdw blurRad="292100" dist="139700" dir="2700000" algn="tl" rotWithShape="0">
              <a:srgbClr val="333333">
                <a:alpha val="65000"/>
              </a:srgbClr>
            </a:outerShdw>
          </a:effectLst>
        </p:spPr>
      </p:pic>
      <p:sp>
        <p:nvSpPr>
          <p:cNvPr id="25" name="Oval 24"/>
          <p:cNvSpPr/>
          <p:nvPr/>
        </p:nvSpPr>
        <p:spPr>
          <a:xfrm>
            <a:off x="6215496" y="3884235"/>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4</a:t>
            </a:r>
            <a:endParaRPr lang="en-US" b="1" dirty="0">
              <a:solidFill>
                <a:prstClr val="black"/>
              </a:solidFill>
              <a:latin typeface="Georgia"/>
            </a:endParaRPr>
          </a:p>
        </p:txBody>
      </p:sp>
      <p:sp>
        <p:nvSpPr>
          <p:cNvPr id="14" name="TextBox 13"/>
          <p:cNvSpPr txBox="1"/>
          <p:nvPr/>
        </p:nvSpPr>
        <p:spPr>
          <a:xfrm>
            <a:off x="6583486" y="4348978"/>
            <a:ext cx="2852827" cy="553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Problem-Solving</a:t>
            </a:r>
          </a:p>
        </p:txBody>
      </p:sp>
      <p:pic>
        <p:nvPicPr>
          <p:cNvPr id="3076" name="Picture 4" descr="Light Bulb" title="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5111" y="3993709"/>
            <a:ext cx="1981772" cy="19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9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 y="185152"/>
            <a:ext cx="7924800" cy="1782762"/>
          </a:xfrm>
        </p:spPr>
        <p:txBody>
          <a:bodyPr>
            <a:normAutofit fontScale="90000"/>
          </a:bodyPr>
          <a:lstStyle/>
          <a:p>
            <a:r>
              <a:rPr lang="en-US" dirty="0" smtClean="0"/>
              <a:t/>
            </a:r>
            <a:br>
              <a:rPr lang="en-US" dirty="0" smtClean="0"/>
            </a:br>
            <a:r>
              <a:rPr lang="en-US" dirty="0"/>
              <a:t/>
            </a:r>
            <a:br>
              <a:rPr lang="en-US" dirty="0"/>
            </a:br>
            <a:r>
              <a:rPr lang="en-US" dirty="0" smtClean="0"/>
              <a:t>The Fundamentals Map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972056" y="2688337"/>
            <a:ext cx="8229600" cy="3840163"/>
          </a:xfrm>
        </p:spPr>
        <p:txBody>
          <a:bodyPr>
            <a:normAutofit/>
          </a:bodyPr>
          <a:lstStyle/>
          <a:p>
            <a:pPr marL="0" indent="0">
              <a:buNone/>
            </a:pPr>
            <a:r>
              <a:rPr lang="en-US" dirty="0" smtClean="0"/>
              <a:t>The </a:t>
            </a:r>
            <a:r>
              <a:rPr lang="en-US" dirty="0"/>
              <a:t>important ‘core work’ of the </a:t>
            </a:r>
            <a:r>
              <a:rPr lang="en-US" dirty="0" smtClean="0"/>
              <a:t>Commission</a:t>
            </a:r>
          </a:p>
          <a:p>
            <a:pPr marL="0" indent="0">
              <a:buNone/>
            </a:pPr>
            <a:endParaRPr lang="en-US" dirty="0" smtClean="0"/>
          </a:p>
          <a:p>
            <a:pPr>
              <a:buFont typeface="Wingdings" pitchFamily="2" charset="2"/>
              <a:buChar char="ü"/>
            </a:pPr>
            <a:r>
              <a:rPr lang="en-US" dirty="0" smtClean="0"/>
              <a:t>Identified the client facing work processes</a:t>
            </a:r>
          </a:p>
          <a:p>
            <a:pPr>
              <a:buFont typeface="Wingdings" pitchFamily="2" charset="2"/>
              <a:buChar char="ü"/>
            </a:pPr>
            <a:r>
              <a:rPr lang="en-US" dirty="0" smtClean="0"/>
              <a:t>Identified the supporting work processes</a:t>
            </a:r>
          </a:p>
          <a:p>
            <a:pPr>
              <a:buFont typeface="Wingdings" pitchFamily="2" charset="2"/>
              <a:buChar char="ü"/>
            </a:pPr>
            <a:r>
              <a:rPr lang="en-US" dirty="0" smtClean="0"/>
              <a:t>Created the major Outcomes Measures that are essential to our success.</a:t>
            </a:r>
            <a:endParaRPr lang="en-US" dirty="0"/>
          </a:p>
          <a:p>
            <a:pPr marL="109728" indent="0">
              <a:buNone/>
            </a:pPr>
            <a:endParaRPr lang="en-US" dirty="0"/>
          </a:p>
          <a:p>
            <a:pPr marL="0" indent="0">
              <a:buNone/>
            </a:pPr>
            <a:r>
              <a:rPr lang="en-US" dirty="0"/>
              <a:t>	</a:t>
            </a:r>
            <a:r>
              <a:rPr lang="en-US" dirty="0" smtClean="0"/>
              <a:t>			</a:t>
            </a:r>
            <a:endParaRPr lang="en-US" sz="8600" dirty="0"/>
          </a:p>
        </p:txBody>
      </p:sp>
      <p:sp>
        <p:nvSpPr>
          <p:cNvPr id="5" name="Slide Number Placeholder 4"/>
          <p:cNvSpPr>
            <a:spLocks noGrp="1"/>
          </p:cNvSpPr>
          <p:nvPr>
            <p:ph type="sldNum" sz="quarter" idx="12"/>
          </p:nvPr>
        </p:nvSpPr>
        <p:spPr/>
        <p:txBody>
          <a:bodyPr/>
          <a:lstStyle/>
          <a:p>
            <a:pPr defTabSz="457200"/>
            <a:fld id="{72150479-D617-4E0E-88A8-CC5BA05A2EAA}" type="slidenum">
              <a:rPr lang="en-US">
                <a:latin typeface="Georgia"/>
              </a:rPr>
              <a:pPr defTabSz="457200"/>
              <a:t>62</a:t>
            </a:fld>
            <a:endParaRPr lang="en-US" dirty="0">
              <a:latin typeface="Georgia"/>
            </a:endParaRPr>
          </a:p>
        </p:txBody>
      </p:sp>
    </p:spTree>
    <p:extLst>
      <p:ext uri="{BB962C8B-B14F-4D97-AF65-F5344CB8AC3E}">
        <p14:creationId xmlns:p14="http://schemas.microsoft.com/office/powerpoint/2010/main" val="6342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42" y="319180"/>
            <a:ext cx="8229600" cy="1233576"/>
          </a:xfrm>
        </p:spPr>
        <p:txBody>
          <a:bodyPr>
            <a:normAutofit fontScale="90000"/>
          </a:bodyPr>
          <a:lstStyle/>
          <a:p>
            <a:pPr>
              <a:defRPr/>
            </a:pPr>
            <a:r>
              <a:rPr lang="en-US" sz="4400" dirty="0"/>
              <a:t/>
            </a:r>
            <a:br>
              <a:rPr lang="en-US" sz="4400" dirty="0"/>
            </a:br>
            <a:r>
              <a:rPr lang="en-US" sz="4400" dirty="0"/>
              <a:t>The Scorecard </a:t>
            </a:r>
            <a:r>
              <a:rPr lang="en-US" sz="4900" dirty="0"/>
              <a:t/>
            </a:r>
            <a:br>
              <a:rPr lang="en-US" sz="4900" dirty="0"/>
            </a:br>
            <a:endParaRPr lang="en-US" sz="3100" dirty="0"/>
          </a:p>
        </p:txBody>
      </p:sp>
      <p:sp>
        <p:nvSpPr>
          <p:cNvPr id="3" name="Content Placeholder 2"/>
          <p:cNvSpPr>
            <a:spLocks noGrp="1"/>
          </p:cNvSpPr>
          <p:nvPr>
            <p:ph idx="1"/>
          </p:nvPr>
        </p:nvSpPr>
        <p:spPr>
          <a:xfrm>
            <a:off x="1961170" y="2110421"/>
            <a:ext cx="8424407" cy="4747579"/>
          </a:xfrm>
        </p:spPr>
        <p:txBody>
          <a:bodyPr rtlCol="0">
            <a:normAutofit/>
          </a:bodyPr>
          <a:lstStyle/>
          <a:p>
            <a:pPr>
              <a:defRPr/>
            </a:pPr>
            <a:r>
              <a:rPr lang="en-US" b="1" dirty="0" smtClean="0"/>
              <a:t>Define the process ‘Primary’ Customers :</a:t>
            </a:r>
          </a:p>
          <a:p>
            <a:pPr lvl="1">
              <a:defRPr/>
            </a:pPr>
            <a:r>
              <a:rPr lang="en-US" dirty="0"/>
              <a:t>Who receives the output of this </a:t>
            </a:r>
            <a:r>
              <a:rPr lang="en-US" dirty="0" smtClean="0"/>
              <a:t>process</a:t>
            </a:r>
            <a:endParaRPr lang="en-US" dirty="0"/>
          </a:p>
          <a:p>
            <a:pPr lvl="1">
              <a:defRPr/>
            </a:pPr>
            <a:r>
              <a:rPr lang="en-US" dirty="0"/>
              <a:t>Can be internal or external</a:t>
            </a:r>
          </a:p>
          <a:p>
            <a:pPr>
              <a:defRPr/>
            </a:pPr>
            <a:r>
              <a:rPr lang="en-US" b="1" dirty="0" smtClean="0"/>
              <a:t>What are their needs?</a:t>
            </a:r>
          </a:p>
          <a:p>
            <a:pPr lvl="1">
              <a:defRPr/>
            </a:pPr>
            <a:r>
              <a:rPr lang="en-US" dirty="0" smtClean="0"/>
              <a:t>What is most important to them</a:t>
            </a:r>
          </a:p>
          <a:p>
            <a:pPr>
              <a:defRPr/>
            </a:pPr>
            <a:r>
              <a:rPr lang="en-US" b="1" dirty="0" smtClean="0"/>
              <a:t>How will we know if we’re meeting their needs?</a:t>
            </a:r>
          </a:p>
          <a:p>
            <a:pPr lvl="1">
              <a:defRPr/>
            </a:pPr>
            <a:r>
              <a:rPr lang="en-US" dirty="0" smtClean="0"/>
              <a:t>What must we measure to know if needs are being met?</a:t>
            </a:r>
            <a:endParaRPr lang="en-US" sz="2000" dirty="0"/>
          </a:p>
          <a:p>
            <a:pPr marL="457200" lvl="1" indent="0">
              <a:buNone/>
              <a:defRPr/>
            </a:pPr>
            <a:endParaRPr lang="en-US" dirty="0" smtClean="0"/>
          </a:p>
        </p:txBody>
      </p:sp>
    </p:spTree>
    <p:extLst>
      <p:ext uri="{BB962C8B-B14F-4D97-AF65-F5344CB8AC3E}">
        <p14:creationId xmlns:p14="http://schemas.microsoft.com/office/powerpoint/2010/main" val="1761858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up)">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13656"/>
            <a:ext cx="10972800" cy="1066800"/>
          </a:xfrm>
        </p:spPr>
        <p:txBody>
          <a:bodyPr>
            <a:normAutofit fontScale="90000"/>
          </a:bodyPr>
          <a:lstStyle/>
          <a:p>
            <a:pPr algn="ctr"/>
            <a:r>
              <a:rPr lang="en-US" dirty="0"/>
              <a:t>Monthly Measure &amp; </a:t>
            </a:r>
            <a:r>
              <a:rPr lang="en-US" dirty="0" smtClean="0"/>
              <a:t>Quarterly </a:t>
            </a:r>
            <a:r>
              <a:rPr lang="en-US" dirty="0"/>
              <a:t>Target Reviews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Objectives</a:t>
            </a:r>
          </a:p>
          <a:p>
            <a:pPr lvl="1"/>
            <a:r>
              <a:rPr lang="en-US" dirty="0" smtClean="0"/>
              <a:t>Each of the teams conduct monthly reviews of their measures</a:t>
            </a:r>
          </a:p>
          <a:p>
            <a:pPr lvl="1"/>
            <a:r>
              <a:rPr lang="en-US" dirty="0" smtClean="0"/>
              <a:t>The measures roll up to agency wide measures reviewed quarterly</a:t>
            </a:r>
          </a:p>
          <a:p>
            <a:pPr lvl="1"/>
            <a:r>
              <a:rPr lang="en-US" dirty="0" smtClean="0"/>
              <a:t>Understand our performance based on data</a:t>
            </a:r>
          </a:p>
          <a:p>
            <a:pPr lvl="1"/>
            <a:r>
              <a:rPr lang="en-US" dirty="0" smtClean="0"/>
              <a:t>Compare results to targets </a:t>
            </a:r>
          </a:p>
          <a:p>
            <a:pPr lvl="1"/>
            <a:r>
              <a:rPr lang="en-US" dirty="0" smtClean="0"/>
              <a:t>Opportunity to recognize progress</a:t>
            </a:r>
          </a:p>
          <a:p>
            <a:pPr lvl="1"/>
            <a:r>
              <a:rPr lang="en-US" dirty="0" smtClean="0"/>
              <a:t>Provides transparency to improvement needs</a:t>
            </a:r>
          </a:p>
          <a:p>
            <a:pPr lvl="1"/>
            <a:r>
              <a:rPr lang="en-US" dirty="0" smtClean="0"/>
              <a:t>It’s OK to have measures in Red/Yellow – tells us where we need to focus</a:t>
            </a:r>
          </a:p>
          <a:p>
            <a:pPr marL="411480" lvl="1" indent="0">
              <a:buNone/>
            </a:pPr>
            <a:endParaRPr lang="en-US" dirty="0" smtClean="0"/>
          </a:p>
          <a:p>
            <a:pPr marL="704088" lvl="2" indent="0">
              <a:buNone/>
            </a:pPr>
            <a:endParaRPr lang="en-US" dirty="0"/>
          </a:p>
        </p:txBody>
      </p:sp>
      <p:sp>
        <p:nvSpPr>
          <p:cNvPr id="5" name="Slide Number Placeholder 4"/>
          <p:cNvSpPr>
            <a:spLocks noGrp="1"/>
          </p:cNvSpPr>
          <p:nvPr>
            <p:ph type="sldNum" sz="quarter" idx="12"/>
          </p:nvPr>
        </p:nvSpPr>
        <p:spPr/>
        <p:txBody>
          <a:bodyPr/>
          <a:lstStyle/>
          <a:p>
            <a:pPr defTabSz="457200"/>
            <a:fld id="{72150479-D617-4E0E-88A8-CC5BA05A2EAA}" type="slidenum">
              <a:rPr lang="en-US">
                <a:latin typeface="Georgia"/>
              </a:rPr>
              <a:pPr defTabSz="457200"/>
              <a:t>64</a:t>
            </a:fld>
            <a:endParaRPr lang="en-US" dirty="0">
              <a:latin typeface="Georgia"/>
            </a:endParaRPr>
          </a:p>
        </p:txBody>
      </p:sp>
    </p:spTree>
    <p:extLst>
      <p:ext uri="{BB962C8B-B14F-4D97-AF65-F5344CB8AC3E}">
        <p14:creationId xmlns:p14="http://schemas.microsoft.com/office/powerpoint/2010/main" val="35569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72150479-D617-4E0E-88A8-CC5BA05A2EAA}" type="slidenum">
              <a:rPr lang="en-US">
                <a:latin typeface="Georgia"/>
              </a:rPr>
              <a:pPr defTabSz="457200"/>
              <a:t>65</a:t>
            </a:fld>
            <a:endParaRPr lang="en-US" dirty="0">
              <a:latin typeface="Georgia"/>
            </a:endParaRPr>
          </a:p>
        </p:txBody>
      </p:sp>
      <p:sp>
        <p:nvSpPr>
          <p:cNvPr id="2" name="Title 1"/>
          <p:cNvSpPr>
            <a:spLocks noGrp="1"/>
          </p:cNvSpPr>
          <p:nvPr>
            <p:ph type="title"/>
          </p:nvPr>
        </p:nvSpPr>
        <p:spPr>
          <a:xfrm>
            <a:off x="627888" y="749032"/>
            <a:ext cx="10972800" cy="1066800"/>
          </a:xfrm>
        </p:spPr>
        <p:txBody>
          <a:bodyPr>
            <a:normAutofit fontScale="90000"/>
          </a:bodyPr>
          <a:lstStyle/>
          <a:p>
            <a:r>
              <a:rPr lang="en-US" dirty="0" smtClean="0"/>
              <a:t>Performance Improvement: 7-Step Problem Solving</a:t>
            </a:r>
            <a:endParaRPr lang="en-US" dirty="0"/>
          </a:p>
        </p:txBody>
      </p:sp>
      <p:sp>
        <p:nvSpPr>
          <p:cNvPr id="5" name="Content Placeholder 2"/>
          <p:cNvSpPr txBox="1">
            <a:spLocks noGrp="1"/>
          </p:cNvSpPr>
          <p:nvPr>
            <p:ph idx="1"/>
          </p:nvPr>
        </p:nvSpPr>
        <p:spPr>
          <a:xfrm>
            <a:off x="1981200" y="2819400"/>
            <a:ext cx="3276600" cy="1524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1774">
              <a:spcBef>
                <a:spcPts val="3000"/>
              </a:spcBef>
              <a:buClr>
                <a:schemeClr val="accent5"/>
              </a:buClr>
              <a:buNone/>
            </a:pPr>
            <a:r>
              <a:rPr lang="en-US" sz="2000" b="1" i="1" dirty="0">
                <a:latin typeface="Arial" pitchFamily="34" charset="0"/>
                <a:cs typeface="Arial" pitchFamily="34" charset="0"/>
              </a:rPr>
              <a:t>Systematically  </a:t>
            </a:r>
            <a:br>
              <a:rPr lang="en-US" sz="2000" b="1" i="1" dirty="0">
                <a:latin typeface="Arial" pitchFamily="34" charset="0"/>
                <a:cs typeface="Arial" pitchFamily="34" charset="0"/>
              </a:rPr>
            </a:br>
            <a:r>
              <a:rPr lang="en-US" sz="2000" b="1" i="1" dirty="0">
                <a:latin typeface="Arial" pitchFamily="34" charset="0"/>
                <a:cs typeface="Arial" pitchFamily="34" charset="0"/>
              </a:rPr>
              <a:t>improving our processes</a:t>
            </a:r>
            <a:br>
              <a:rPr lang="en-US" sz="2000" b="1" i="1" dirty="0">
                <a:latin typeface="Arial" pitchFamily="34" charset="0"/>
                <a:cs typeface="Arial" pitchFamily="34" charset="0"/>
              </a:rPr>
            </a:br>
            <a:r>
              <a:rPr lang="en-US" sz="2000" b="1" i="1" dirty="0">
                <a:latin typeface="Arial" pitchFamily="34" charset="0"/>
                <a:cs typeface="Arial" pitchFamily="34" charset="0"/>
              </a:rPr>
              <a:t>using common </a:t>
            </a:r>
            <a:br>
              <a:rPr lang="en-US" sz="2000" b="1" i="1" dirty="0">
                <a:latin typeface="Arial" pitchFamily="34" charset="0"/>
                <a:cs typeface="Arial" pitchFamily="34" charset="0"/>
              </a:rPr>
            </a:br>
            <a:r>
              <a:rPr lang="en-US" sz="2000" b="1" i="1" dirty="0">
                <a:latin typeface="Arial" pitchFamily="34" charset="0"/>
                <a:cs typeface="Arial" pitchFamily="34" charset="0"/>
              </a:rPr>
              <a:t>problem-solving toolset</a:t>
            </a:r>
          </a:p>
        </p:txBody>
      </p:sp>
      <p:pic>
        <p:nvPicPr>
          <p:cNvPr id="4" name="Picture 3" descr=" At noon the first piece and going clock wise,&#10;1 Agree on the problem&#10;2 Map the current process&#10;3 Uncover &amp; Prove the Root Cause&#10;4 Develop Solutions&#10;5 Implement the Fix&#10;6 Hold the Gain&#10;7 Reflect &amp; Learn" title="7 piece pi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405" y="2438400"/>
            <a:ext cx="6542051" cy="4154442"/>
          </a:xfrm>
          <a:prstGeom prst="rect">
            <a:avLst/>
          </a:prstGeom>
        </p:spPr>
      </p:pic>
    </p:spTree>
    <p:extLst>
      <p:ext uri="{BB962C8B-B14F-4D97-AF65-F5344CB8AC3E}">
        <p14:creationId xmlns:p14="http://schemas.microsoft.com/office/powerpoint/2010/main" val="264802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45" y="1071601"/>
            <a:ext cx="10972800" cy="790973"/>
          </a:xfrm>
        </p:spPr>
        <p:txBody>
          <a:bodyPr>
            <a:normAutofit fontScale="90000"/>
          </a:bodyPr>
          <a:lstStyle/>
          <a:p>
            <a:r>
              <a:rPr lang="en-US" i="1" dirty="0">
                <a:solidFill>
                  <a:srgbClr val="666633"/>
                </a:solidFill>
                <a:latin typeface="Arial" panose="020B0604020202020204" pitchFamily="34" charset="0"/>
                <a:cs typeface="Arial" panose="020B0604020202020204" pitchFamily="34" charset="0"/>
              </a:rPr>
              <a:t>Examples of Performance Improvements </a:t>
            </a:r>
            <a:br>
              <a:rPr lang="en-US" i="1" dirty="0">
                <a:solidFill>
                  <a:srgbClr val="666633"/>
                </a:solidFill>
                <a:latin typeface="Arial" panose="020B0604020202020204" pitchFamily="34" charset="0"/>
                <a:cs typeface="Arial" panose="020B0604020202020204" pitchFamily="34" charset="0"/>
              </a:rPr>
            </a:br>
            <a:endParaRPr lang="en-US" dirty="0"/>
          </a:p>
        </p:txBody>
      </p:sp>
      <p:pic>
        <p:nvPicPr>
          <p:cNvPr id="6" name="Picture 5" descr="Part of a compass with the word ReSults showing" title="Graphic "/>
          <p:cNvPicPr>
            <a:picLocks noChangeAspect="1"/>
          </p:cNvPicPr>
          <p:nvPr/>
        </p:nvPicPr>
        <p:blipFill rotWithShape="1">
          <a:blip r:embed="rId3" cstate="print">
            <a:extLst>
              <a:ext uri="{28A0092B-C50C-407E-A947-70E740481C1C}">
                <a14:useLocalDpi xmlns:a14="http://schemas.microsoft.com/office/drawing/2010/main" val="0"/>
              </a:ext>
            </a:extLst>
          </a:blip>
          <a:srcRect l="10674" r="9753"/>
          <a:stretch/>
        </p:blipFill>
        <p:spPr>
          <a:xfrm>
            <a:off x="1524000" y="1811513"/>
            <a:ext cx="4495800" cy="4343901"/>
          </a:xfrm>
          <a:prstGeom prst="rect">
            <a:avLst/>
          </a:prstGeom>
        </p:spPr>
      </p:pic>
      <p:sp>
        <p:nvSpPr>
          <p:cNvPr id="10" name="Oval 9"/>
          <p:cNvSpPr/>
          <p:nvPr/>
        </p:nvSpPr>
        <p:spPr>
          <a:xfrm>
            <a:off x="6259445" y="2084294"/>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1</a:t>
            </a:r>
          </a:p>
        </p:txBody>
      </p:sp>
      <p:sp>
        <p:nvSpPr>
          <p:cNvPr id="13" name="TextBox 12"/>
          <p:cNvSpPr txBox="1"/>
          <p:nvPr/>
        </p:nvSpPr>
        <p:spPr>
          <a:xfrm>
            <a:off x="7039374" y="2057401"/>
            <a:ext cx="3400026" cy="954107"/>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Time from application to eligibility in the Vocational Rehabilitation Program last quarter was 30.3 days, </a:t>
            </a:r>
            <a:r>
              <a:rPr lang="en-US" sz="1400" i="1" dirty="0">
                <a:solidFill>
                  <a:prstClr val="black"/>
                </a:solidFill>
                <a:latin typeface="Arial" panose="020B0604020202020204" pitchFamily="34" charset="0"/>
                <a:cs typeface="Arial" panose="020B0604020202020204" pitchFamily="34" charset="0"/>
              </a:rPr>
              <a:t> </a:t>
            </a:r>
            <a:r>
              <a:rPr lang="en-US" sz="1400" b="1" i="1" dirty="0">
                <a:solidFill>
                  <a:prstClr val="black"/>
                </a:solidFill>
                <a:latin typeface="Arial" panose="020B0604020202020204" pitchFamily="34" charset="0"/>
                <a:cs typeface="Arial" panose="020B0604020202020204" pitchFamily="34" charset="0"/>
              </a:rPr>
              <a:t>49.5 % below the 60 days allowed by federal law.</a:t>
            </a:r>
            <a:endParaRPr lang="en-US" sz="1400" b="1" i="1" dirty="0">
              <a:solidFill>
                <a:prstClr val="black"/>
              </a:solidFill>
              <a:latin typeface="Georgia"/>
            </a:endParaRPr>
          </a:p>
        </p:txBody>
      </p:sp>
      <p:sp>
        <p:nvSpPr>
          <p:cNvPr id="11" name="Oval 10"/>
          <p:cNvSpPr/>
          <p:nvPr/>
        </p:nvSpPr>
        <p:spPr>
          <a:xfrm>
            <a:off x="6259445" y="3415125"/>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2</a:t>
            </a:r>
          </a:p>
        </p:txBody>
      </p:sp>
      <p:sp>
        <p:nvSpPr>
          <p:cNvPr id="14" name="TextBox 13"/>
          <p:cNvSpPr txBox="1"/>
          <p:nvPr/>
        </p:nvSpPr>
        <p:spPr>
          <a:xfrm>
            <a:off x="7021446" y="3386897"/>
            <a:ext cx="3417955" cy="738664"/>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Time from eligibility to plan development was 55 days last quarter, </a:t>
            </a:r>
            <a:r>
              <a:rPr lang="en-US" sz="1400" b="1" i="1" dirty="0">
                <a:solidFill>
                  <a:prstClr val="black"/>
                </a:solidFill>
                <a:latin typeface="Arial" panose="020B0604020202020204" pitchFamily="34" charset="0"/>
                <a:cs typeface="Arial" panose="020B0604020202020204" pitchFamily="34" charset="0"/>
              </a:rPr>
              <a:t>38.9% below the 90 days allowed by federal law.</a:t>
            </a:r>
            <a:endParaRPr lang="en-US" sz="1400" b="1" i="1" dirty="0">
              <a:solidFill>
                <a:prstClr val="black"/>
              </a:solidFill>
              <a:latin typeface="Georgia"/>
            </a:endParaRPr>
          </a:p>
        </p:txBody>
      </p:sp>
      <p:sp>
        <p:nvSpPr>
          <p:cNvPr id="12" name="Oval 11"/>
          <p:cNvSpPr/>
          <p:nvPr/>
        </p:nvSpPr>
        <p:spPr>
          <a:xfrm>
            <a:off x="6259445" y="4834697"/>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3</a:t>
            </a:r>
          </a:p>
        </p:txBody>
      </p:sp>
      <p:sp>
        <p:nvSpPr>
          <p:cNvPr id="4" name="TextBox 3"/>
          <p:cNvSpPr txBox="1"/>
          <p:nvPr/>
        </p:nvSpPr>
        <p:spPr>
          <a:xfrm>
            <a:off x="7021446" y="4682298"/>
            <a:ext cx="3417955" cy="1384995"/>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Reduced wait time from referral to initial visit in Older Blind Independent Living Program from (9) weeks average in July 2015 to (2.1) weeks in February 2017 representing a</a:t>
            </a:r>
            <a:r>
              <a:rPr lang="en-US" sz="1400" b="1" i="1" dirty="0">
                <a:solidFill>
                  <a:prstClr val="black"/>
                </a:solidFill>
                <a:latin typeface="Arial" panose="020B0604020202020204" pitchFamily="34" charset="0"/>
                <a:cs typeface="Arial" panose="020B0604020202020204" pitchFamily="34" charset="0"/>
              </a:rPr>
              <a:t> 76.7% decrease in wait time.  </a:t>
            </a:r>
            <a:endParaRPr lang="en-US" sz="1400" b="1" i="1" dirty="0">
              <a:solidFill>
                <a:prstClr val="black"/>
              </a:solidFill>
              <a:latin typeface="Georgia"/>
            </a:endParaRPr>
          </a:p>
        </p:txBody>
      </p:sp>
    </p:spTree>
    <p:extLst>
      <p:ext uri="{BB962C8B-B14F-4D97-AF65-F5344CB8AC3E}">
        <p14:creationId xmlns:p14="http://schemas.microsoft.com/office/powerpoint/2010/main" val="146082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egon Commission for the Blind" title="Logo"/>
          <p:cNvPicPr/>
          <p:nvPr/>
        </p:nvPicPr>
        <p:blipFill>
          <a:blip r:embed="rId2" cstate="print">
            <a:extLst>
              <a:ext uri="{28A0092B-C50C-407E-A947-70E740481C1C}">
                <a14:useLocalDpi xmlns:a14="http://schemas.microsoft.com/office/drawing/2010/main" val="0"/>
              </a:ext>
            </a:extLst>
          </a:blip>
          <a:stretch>
            <a:fillRect/>
          </a:stretch>
        </p:blipFill>
        <p:spPr>
          <a:xfrm>
            <a:off x="6154523" y="1266181"/>
            <a:ext cx="3635775" cy="2077094"/>
          </a:xfrm>
          <a:prstGeom prst="rect">
            <a:avLst/>
          </a:prstGeom>
        </p:spPr>
      </p:pic>
      <p:sp>
        <p:nvSpPr>
          <p:cNvPr id="4" name="Title 3"/>
          <p:cNvSpPr>
            <a:spLocks noGrp="1"/>
          </p:cNvSpPr>
          <p:nvPr>
            <p:ph type="title"/>
          </p:nvPr>
        </p:nvSpPr>
        <p:spPr>
          <a:xfrm>
            <a:off x="2246313" y="1981201"/>
            <a:ext cx="7772400" cy="3248025"/>
          </a:xfrm>
        </p:spPr>
        <p:txBody>
          <a:bodyPr/>
          <a:lstStyle/>
          <a:p>
            <a:r>
              <a:rPr lang="en-US" i="1" dirty="0" smtClean="0">
                <a:solidFill>
                  <a:schemeClr val="tx1"/>
                </a:solidFill>
              </a:rPr>
              <a:t>Thank you.</a:t>
            </a:r>
            <a:endParaRPr lang="en-US" i="1" dirty="0">
              <a:solidFill>
                <a:schemeClr val="tx1"/>
              </a:solidFill>
            </a:endParaRPr>
          </a:p>
        </p:txBody>
      </p:sp>
    </p:spTree>
    <p:extLst>
      <p:ext uri="{BB962C8B-B14F-4D97-AF65-F5344CB8AC3E}">
        <p14:creationId xmlns:p14="http://schemas.microsoft.com/office/powerpoint/2010/main" val="3387990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05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95400"/>
            <a:ext cx="7772400" cy="1828800"/>
          </a:xfrm>
        </p:spPr>
        <p:txBody>
          <a:bodyPr/>
          <a:lstStyle/>
          <a:p>
            <a:r>
              <a:rPr lang="en-US" sz="4800" dirty="0">
                <a:solidFill>
                  <a:schemeClr val="tx2"/>
                </a:solidFill>
              </a:rPr>
              <a:t>WIOA Pre-ETS Students: What are their needs? </a:t>
            </a:r>
          </a:p>
        </p:txBody>
      </p:sp>
      <p:sp>
        <p:nvSpPr>
          <p:cNvPr id="3" name="Subtitle 2"/>
          <p:cNvSpPr>
            <a:spLocks noGrp="1"/>
          </p:cNvSpPr>
          <p:nvPr>
            <p:ph type="subTitle" idx="4294967295"/>
          </p:nvPr>
        </p:nvSpPr>
        <p:spPr>
          <a:xfrm>
            <a:off x="2971800" y="3810000"/>
            <a:ext cx="6400800" cy="1752600"/>
          </a:xfrm>
          <a:prstGeom prst="rect">
            <a:avLst/>
          </a:prstGeom>
        </p:spPr>
        <p:txBody>
          <a:bodyPr/>
          <a:lstStyle/>
          <a:p>
            <a:pPr marL="0" indent="0" algn="ctr">
              <a:buNone/>
            </a:pPr>
            <a:r>
              <a:rPr lang="en-US" dirty="0" smtClean="0"/>
              <a:t>Coleen Wunderlich</a:t>
            </a:r>
          </a:p>
          <a:p>
            <a:pPr marL="0" indent="0" algn="ctr">
              <a:buNone/>
            </a:pPr>
            <a:r>
              <a:rPr lang="en-US" dirty="0" smtClean="0"/>
              <a:t>Hadley Institute for the Blind </a:t>
            </a:r>
          </a:p>
          <a:p>
            <a:pPr marL="0" indent="0" algn="ctr">
              <a:buNone/>
            </a:pPr>
            <a:r>
              <a:rPr lang="en-US" dirty="0" smtClean="0"/>
              <a:t>and Visually Impaired </a:t>
            </a:r>
            <a:endParaRPr lang="en-US" sz="800" dirty="0"/>
          </a:p>
          <a:p>
            <a:pPr marL="0" indent="0" algn="ctr">
              <a:buNone/>
            </a:pPr>
            <a:endParaRPr lang="en-US" b="1" dirty="0"/>
          </a:p>
        </p:txBody>
      </p:sp>
    </p:spTree>
    <p:extLst>
      <p:ext uri="{BB962C8B-B14F-4D97-AF65-F5344CB8AC3E}">
        <p14:creationId xmlns:p14="http://schemas.microsoft.com/office/powerpoint/2010/main" val="3263726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Demographic Information</a:t>
            </a:r>
            <a:endParaRPr lang="en-US" dirty="0">
              <a:solidFill>
                <a:schemeClr val="tx1"/>
              </a:solidFill>
            </a:endParaRPr>
          </a:p>
        </p:txBody>
      </p:sp>
    </p:spTree>
    <p:extLst>
      <p:ext uri="{BB962C8B-B14F-4D97-AF65-F5344CB8AC3E}">
        <p14:creationId xmlns:p14="http://schemas.microsoft.com/office/powerpoint/2010/main" val="1756055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981200" y="533400"/>
            <a:ext cx="8229600" cy="868362"/>
          </a:xfrm>
        </p:spPr>
        <p:txBody>
          <a:bodyPr>
            <a:normAutofit fontScale="90000"/>
          </a:bodyPr>
          <a:lstStyle/>
          <a:p>
            <a:r>
              <a:rPr lang="en-US" dirty="0" smtClean="0"/>
              <a:t>What we were trying to find out </a:t>
            </a:r>
            <a:endParaRPr lang="en-US" dirty="0"/>
          </a:p>
        </p:txBody>
      </p:sp>
      <p:sp>
        <p:nvSpPr>
          <p:cNvPr id="9" name="Text Placeholder 2"/>
          <p:cNvSpPr>
            <a:spLocks noGrp="1"/>
          </p:cNvSpPr>
          <p:nvPr>
            <p:ph type="body" idx="1"/>
          </p:nvPr>
        </p:nvSpPr>
        <p:spPr>
          <a:xfrm>
            <a:off x="1981200" y="2209800"/>
            <a:ext cx="8229600" cy="2362200"/>
          </a:xfrm>
        </p:spPr>
        <p:txBody>
          <a:bodyPr>
            <a:normAutofit fontScale="92500" lnSpcReduction="20000"/>
          </a:bodyPr>
          <a:lstStyle/>
          <a:p>
            <a:pPr marL="457200" indent="-457200">
              <a:lnSpc>
                <a:spcPct val="150000"/>
              </a:lnSpc>
              <a:buFont typeface="Arial" panose="020B0604020202020204" pitchFamily="34" charset="0"/>
              <a:buChar char="•"/>
            </a:pPr>
            <a:r>
              <a:rPr lang="en-US" dirty="0" smtClean="0">
                <a:solidFill>
                  <a:schemeClr val="tx2"/>
                </a:solidFill>
              </a:rPr>
              <a:t>What do youth need?</a:t>
            </a:r>
          </a:p>
          <a:p>
            <a:pPr marL="457200" indent="-457200">
              <a:lnSpc>
                <a:spcPct val="150000"/>
              </a:lnSpc>
              <a:buFont typeface="Arial" panose="020B0604020202020204" pitchFamily="34" charset="0"/>
              <a:buChar char="•"/>
            </a:pPr>
            <a:r>
              <a:rPr lang="en-US" dirty="0" smtClean="0">
                <a:solidFill>
                  <a:schemeClr val="tx2"/>
                </a:solidFill>
              </a:rPr>
              <a:t>How interested are the potential participants?</a:t>
            </a:r>
          </a:p>
          <a:p>
            <a:pPr marL="457200" indent="-457200">
              <a:lnSpc>
                <a:spcPct val="150000"/>
              </a:lnSpc>
              <a:buFont typeface="Arial" panose="020B0604020202020204" pitchFamily="34" charset="0"/>
              <a:buChar char="•"/>
            </a:pPr>
            <a:r>
              <a:rPr lang="en-US" dirty="0" smtClean="0">
                <a:solidFill>
                  <a:schemeClr val="tx2"/>
                </a:solidFill>
              </a:rPr>
              <a:t>What would be helpful to VR agencies, if Hadley made a program?</a:t>
            </a:r>
            <a:endParaRPr lang="en-US" dirty="0">
              <a:solidFill>
                <a:schemeClr val="tx2"/>
              </a:solidFill>
            </a:endParaRPr>
          </a:p>
        </p:txBody>
      </p:sp>
    </p:spTree>
    <p:extLst>
      <p:ext uri="{BB962C8B-B14F-4D97-AF65-F5344CB8AC3E}">
        <p14:creationId xmlns:p14="http://schemas.microsoft.com/office/powerpoint/2010/main" val="1546842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868362"/>
          </a:xfrm>
        </p:spPr>
        <p:txBody>
          <a:bodyPr/>
          <a:lstStyle/>
          <a:p>
            <a:r>
              <a:rPr lang="en-US" dirty="0" smtClean="0"/>
              <a:t>Our 5 questions (1-3)</a:t>
            </a:r>
            <a:endParaRPr lang="en-US" dirty="0"/>
          </a:p>
        </p:txBody>
      </p:sp>
      <p:sp>
        <p:nvSpPr>
          <p:cNvPr id="3" name="Text Placeholder 2"/>
          <p:cNvSpPr>
            <a:spLocks noGrp="1"/>
          </p:cNvSpPr>
          <p:nvPr>
            <p:ph type="body" idx="1"/>
          </p:nvPr>
        </p:nvSpPr>
        <p:spPr>
          <a:xfrm>
            <a:off x="1828800" y="1371600"/>
            <a:ext cx="8534400" cy="4953000"/>
          </a:xfrm>
        </p:spPr>
        <p:txBody>
          <a:bodyPr>
            <a:normAutofit lnSpcReduction="10000"/>
          </a:bodyPr>
          <a:lstStyle/>
          <a:p>
            <a:r>
              <a:rPr lang="en-US" dirty="0" smtClean="0">
                <a:solidFill>
                  <a:schemeClr val="tx2"/>
                </a:solidFill>
              </a:rPr>
              <a:t>1. Would </a:t>
            </a:r>
            <a:r>
              <a:rPr lang="en-US" dirty="0">
                <a:solidFill>
                  <a:schemeClr val="tx2"/>
                </a:solidFill>
              </a:rPr>
              <a:t>you distribute the link and encourage your staff to participate</a:t>
            </a:r>
            <a:r>
              <a:rPr lang="en-US" dirty="0" smtClean="0">
                <a:solidFill>
                  <a:schemeClr val="tx2"/>
                </a:solidFill>
              </a:rPr>
              <a:t>?</a:t>
            </a:r>
          </a:p>
          <a:p>
            <a:pPr marL="514350" indent="-514350">
              <a:buAutoNum type="arabicPeriod"/>
            </a:pPr>
            <a:endParaRPr lang="en-US" dirty="0">
              <a:solidFill>
                <a:schemeClr val="tx2"/>
              </a:solidFill>
            </a:endParaRPr>
          </a:p>
          <a:p>
            <a:r>
              <a:rPr lang="en-US" dirty="0">
                <a:solidFill>
                  <a:schemeClr val="tx2"/>
                </a:solidFill>
              </a:rPr>
              <a:t>2. What requirements would our program have to fulfill for you to spend WIOA dollars on it? </a:t>
            </a:r>
            <a:endParaRPr lang="en-US" dirty="0" smtClean="0">
              <a:solidFill>
                <a:schemeClr val="tx2"/>
              </a:solidFill>
            </a:endParaRPr>
          </a:p>
          <a:p>
            <a:endParaRPr lang="en-US" dirty="0">
              <a:solidFill>
                <a:schemeClr val="tx2"/>
              </a:solidFill>
            </a:endParaRPr>
          </a:p>
          <a:p>
            <a:r>
              <a:rPr lang="en-US" dirty="0">
                <a:solidFill>
                  <a:schemeClr val="tx2"/>
                </a:solidFill>
              </a:rPr>
              <a:t>3. Less than 10 percent of blind youth have closed cases. Where are the others? How are those who receive services different from those who do not?</a:t>
            </a:r>
          </a:p>
          <a:p>
            <a:r>
              <a:rPr lang="en-US" dirty="0">
                <a:solidFill>
                  <a:schemeClr val="tx2"/>
                </a:solidFill>
              </a:rPr>
              <a:t> </a:t>
            </a:r>
          </a:p>
        </p:txBody>
      </p:sp>
    </p:spTree>
    <p:extLst>
      <p:ext uri="{BB962C8B-B14F-4D97-AF65-F5344CB8AC3E}">
        <p14:creationId xmlns:p14="http://schemas.microsoft.com/office/powerpoint/2010/main" val="31477864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868362"/>
          </a:xfrm>
        </p:spPr>
        <p:txBody>
          <a:bodyPr/>
          <a:lstStyle/>
          <a:p>
            <a:r>
              <a:rPr lang="en-US" dirty="0" smtClean="0"/>
              <a:t>Our 5 questions (4-5)</a:t>
            </a:r>
            <a:endParaRPr lang="en-US" dirty="0"/>
          </a:p>
        </p:txBody>
      </p:sp>
      <p:sp>
        <p:nvSpPr>
          <p:cNvPr id="3" name="Text Placeholder 2"/>
          <p:cNvSpPr>
            <a:spLocks noGrp="1"/>
          </p:cNvSpPr>
          <p:nvPr>
            <p:ph type="body" idx="1"/>
          </p:nvPr>
        </p:nvSpPr>
        <p:spPr>
          <a:xfrm>
            <a:off x="1828800" y="1066800"/>
            <a:ext cx="8686800" cy="3962400"/>
          </a:xfrm>
        </p:spPr>
        <p:txBody>
          <a:bodyPr>
            <a:normAutofit/>
          </a:bodyPr>
          <a:lstStyle/>
          <a:p>
            <a:r>
              <a:rPr lang="en-US" dirty="0" smtClean="0">
                <a:solidFill>
                  <a:schemeClr val="tx2"/>
                </a:solidFill>
              </a:rPr>
              <a:t>4</a:t>
            </a:r>
            <a:r>
              <a:rPr lang="en-US" dirty="0">
                <a:solidFill>
                  <a:schemeClr val="tx2"/>
                </a:solidFill>
              </a:rPr>
              <a:t>. </a:t>
            </a:r>
            <a:r>
              <a:rPr lang="en-US" dirty="0" smtClean="0">
                <a:solidFill>
                  <a:schemeClr val="tx2"/>
                </a:solidFill>
              </a:rPr>
              <a:t>40% </a:t>
            </a:r>
            <a:r>
              <a:rPr lang="en-US" dirty="0">
                <a:solidFill>
                  <a:schemeClr val="tx2"/>
                </a:solidFill>
              </a:rPr>
              <a:t>of youth with closed cases </a:t>
            </a:r>
            <a:r>
              <a:rPr lang="en-US" dirty="0" smtClean="0">
                <a:solidFill>
                  <a:schemeClr val="tx2"/>
                </a:solidFill>
              </a:rPr>
              <a:t>in 2014 had </a:t>
            </a:r>
            <a:r>
              <a:rPr lang="en-US" dirty="0">
                <a:solidFill>
                  <a:schemeClr val="tx2"/>
                </a:solidFill>
              </a:rPr>
              <a:t>additional disabilities. </a:t>
            </a:r>
            <a:r>
              <a:rPr lang="en-US" dirty="0" smtClean="0">
                <a:solidFill>
                  <a:schemeClr val="tx2"/>
                </a:solidFill>
              </a:rPr>
              <a:t>We would </a:t>
            </a:r>
            <a:r>
              <a:rPr lang="en-US" dirty="0">
                <a:solidFill>
                  <a:schemeClr val="tx2"/>
                </a:solidFill>
              </a:rPr>
              <a:t>target </a:t>
            </a:r>
            <a:r>
              <a:rPr lang="en-US" dirty="0" smtClean="0">
                <a:solidFill>
                  <a:schemeClr val="tx2"/>
                </a:solidFill>
              </a:rPr>
              <a:t>BVI who are strong </a:t>
            </a:r>
            <a:r>
              <a:rPr lang="en-US" dirty="0">
                <a:solidFill>
                  <a:schemeClr val="tx2"/>
                </a:solidFill>
              </a:rPr>
              <a:t>technology users, proficient in English, and without cognitive disabilities. What is your reaction to this plan</a:t>
            </a:r>
            <a:r>
              <a:rPr lang="en-US" dirty="0" smtClean="0">
                <a:solidFill>
                  <a:schemeClr val="tx2"/>
                </a:solidFill>
              </a:rPr>
              <a:t>?</a:t>
            </a:r>
          </a:p>
          <a:p>
            <a:endParaRPr lang="en-US" dirty="0">
              <a:solidFill>
                <a:schemeClr val="tx2"/>
              </a:solidFill>
            </a:endParaRPr>
          </a:p>
          <a:p>
            <a:r>
              <a:rPr lang="en-US" dirty="0" smtClean="0">
                <a:solidFill>
                  <a:schemeClr val="tx2"/>
                </a:solidFill>
              </a:rPr>
              <a:t>5. College bound or vocational </a:t>
            </a:r>
            <a:r>
              <a:rPr lang="en-US" dirty="0">
                <a:solidFill>
                  <a:schemeClr val="tx2"/>
                </a:solidFill>
              </a:rPr>
              <a:t>track? </a:t>
            </a:r>
            <a:r>
              <a:rPr lang="en-US" dirty="0"/>
              <a:t> </a:t>
            </a:r>
          </a:p>
        </p:txBody>
      </p:sp>
    </p:spTree>
    <p:extLst>
      <p:ext uri="{BB962C8B-B14F-4D97-AF65-F5344CB8AC3E}">
        <p14:creationId xmlns:p14="http://schemas.microsoft.com/office/powerpoint/2010/main" val="2786304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39258" y="2220687"/>
            <a:ext cx="8229600" cy="30368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Bef>
                <a:spcPts val="1200"/>
              </a:spcBef>
            </a:pPr>
            <a:r>
              <a:rPr lang="en-US" sz="2800" b="1" dirty="0">
                <a:solidFill>
                  <a:srgbClr val="7F2654"/>
                </a:solidFill>
                <a:latin typeface="Arial"/>
              </a:rPr>
              <a:t>Agencies encounter barriers to enrollment</a:t>
            </a:r>
          </a:p>
          <a:p>
            <a:pPr>
              <a:lnSpc>
                <a:spcPct val="150000"/>
              </a:lnSpc>
              <a:spcBef>
                <a:spcPts val="1200"/>
              </a:spcBef>
            </a:pPr>
            <a:r>
              <a:rPr lang="en-US" sz="2800" b="1" dirty="0">
                <a:solidFill>
                  <a:srgbClr val="7F2654"/>
                </a:solidFill>
                <a:latin typeface="Arial"/>
              </a:rPr>
              <a:t>Youth have a large variety of needs</a:t>
            </a:r>
          </a:p>
          <a:p>
            <a:pPr>
              <a:lnSpc>
                <a:spcPct val="150000"/>
              </a:lnSpc>
              <a:spcBef>
                <a:spcPts val="1200"/>
              </a:spcBef>
            </a:pPr>
            <a:r>
              <a:rPr lang="en-US" sz="2800" b="1" dirty="0">
                <a:solidFill>
                  <a:srgbClr val="7F2654"/>
                </a:solidFill>
                <a:latin typeface="Arial"/>
              </a:rPr>
              <a:t>It’s important to promote the program well</a:t>
            </a:r>
          </a:p>
        </p:txBody>
      </p:sp>
      <p:sp>
        <p:nvSpPr>
          <p:cNvPr id="2" name="Title 1"/>
          <p:cNvSpPr>
            <a:spLocks noGrp="1"/>
          </p:cNvSpPr>
          <p:nvPr>
            <p:ph type="title"/>
          </p:nvPr>
        </p:nvSpPr>
        <p:spPr>
          <a:xfrm>
            <a:off x="1084943" y="469334"/>
            <a:ext cx="10515600" cy="1325563"/>
          </a:xfrm>
        </p:spPr>
        <p:txBody>
          <a:bodyPr/>
          <a:lstStyle/>
          <a:p>
            <a:pPr lvl="0" algn="ctr">
              <a:lnSpc>
                <a:spcPct val="100000"/>
              </a:lnSpc>
              <a:spcBef>
                <a:spcPts val="0"/>
              </a:spcBef>
            </a:pPr>
            <a:r>
              <a:rPr lang="en-US" sz="4800" b="1" dirty="0">
                <a:solidFill>
                  <a:prstClr val="black"/>
                </a:solidFill>
                <a:latin typeface="Arial"/>
                <a:ea typeface="+mn-ea"/>
                <a:cs typeface="+mn-cs"/>
              </a:rPr>
              <a:t>Three themes that emerged</a:t>
            </a:r>
          </a:p>
        </p:txBody>
      </p:sp>
    </p:spTree>
    <p:extLst>
      <p:ext uri="{BB962C8B-B14F-4D97-AF65-F5344CB8AC3E}">
        <p14:creationId xmlns:p14="http://schemas.microsoft.com/office/powerpoint/2010/main" val="2299348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29849"/>
          </a:xfrm>
        </p:spPr>
        <p:txBody>
          <a:bodyPr>
            <a:normAutofit/>
          </a:bodyPr>
          <a:lstStyle/>
          <a:p>
            <a:pPr algn="ctr"/>
            <a:r>
              <a:rPr lang="en-US" b="1" dirty="0">
                <a:solidFill>
                  <a:prstClr val="black"/>
                </a:solidFill>
                <a:latin typeface="Arial"/>
              </a:rPr>
              <a:t>Three themes—Barriers </a:t>
            </a:r>
            <a:endParaRPr lang="en-US" dirty="0"/>
          </a:p>
        </p:txBody>
      </p:sp>
      <p:sp>
        <p:nvSpPr>
          <p:cNvPr id="6" name="Text Placeholder 2"/>
          <p:cNvSpPr txBox="1">
            <a:spLocks/>
          </p:cNvSpPr>
          <p:nvPr/>
        </p:nvSpPr>
        <p:spPr>
          <a:xfrm>
            <a:off x="1981200" y="1594974"/>
            <a:ext cx="8229600" cy="41962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800" b="1" dirty="0">
                <a:solidFill>
                  <a:srgbClr val="7F2654"/>
                </a:solidFill>
                <a:latin typeface="Arial"/>
              </a:rPr>
              <a:t>Mislabeling by school districts</a:t>
            </a:r>
          </a:p>
          <a:p>
            <a:pPr>
              <a:lnSpc>
                <a:spcPct val="150000"/>
              </a:lnSpc>
            </a:pPr>
            <a:r>
              <a:rPr lang="en-US" sz="2800" b="1" dirty="0">
                <a:solidFill>
                  <a:srgbClr val="7F2654"/>
                </a:solidFill>
                <a:latin typeface="Arial"/>
              </a:rPr>
              <a:t>Parents and professionals don’t understand</a:t>
            </a:r>
          </a:p>
          <a:p>
            <a:pPr>
              <a:lnSpc>
                <a:spcPct val="150000"/>
              </a:lnSpc>
            </a:pPr>
            <a:r>
              <a:rPr lang="en-US" sz="2800" b="1" dirty="0">
                <a:solidFill>
                  <a:srgbClr val="7F2654"/>
                </a:solidFill>
                <a:latin typeface="Arial"/>
              </a:rPr>
              <a:t>Takes time to be known and to recruit</a:t>
            </a:r>
          </a:p>
        </p:txBody>
      </p:sp>
    </p:spTree>
    <p:extLst>
      <p:ext uri="{BB962C8B-B14F-4D97-AF65-F5344CB8AC3E}">
        <p14:creationId xmlns:p14="http://schemas.microsoft.com/office/powerpoint/2010/main" val="37314023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pPr>
            <a:r>
              <a:rPr lang="en-US" sz="4800" b="1" dirty="0">
                <a:solidFill>
                  <a:prstClr val="black"/>
                </a:solidFill>
                <a:latin typeface="Arial"/>
                <a:ea typeface="+mn-ea"/>
                <a:cs typeface="+mn-cs"/>
              </a:rPr>
              <a:t>Three </a:t>
            </a:r>
            <a:r>
              <a:rPr lang="en-US" sz="4800" b="1" dirty="0" smtClean="0">
                <a:solidFill>
                  <a:prstClr val="black"/>
                </a:solidFill>
                <a:latin typeface="Arial"/>
                <a:ea typeface="+mn-ea"/>
                <a:cs typeface="+mn-cs"/>
              </a:rPr>
              <a:t>themes— Program Needs</a:t>
            </a:r>
            <a:endParaRPr lang="en-US" dirty="0"/>
          </a:p>
        </p:txBody>
      </p:sp>
      <p:sp>
        <p:nvSpPr>
          <p:cNvPr id="6" name="Text Placeholder 2"/>
          <p:cNvSpPr txBox="1">
            <a:spLocks/>
          </p:cNvSpPr>
          <p:nvPr/>
        </p:nvSpPr>
        <p:spPr>
          <a:xfrm>
            <a:off x="1828800" y="1401762"/>
            <a:ext cx="8686800" cy="44784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2800" b="1" dirty="0">
              <a:solidFill>
                <a:srgbClr val="7F2654"/>
              </a:solidFill>
              <a:latin typeface="Arial"/>
            </a:endParaRPr>
          </a:p>
          <a:p>
            <a:pPr>
              <a:lnSpc>
                <a:spcPct val="150000"/>
              </a:lnSpc>
            </a:pPr>
            <a:r>
              <a:rPr lang="en-US" sz="2800" b="1" dirty="0">
                <a:solidFill>
                  <a:srgbClr val="7F2654"/>
                </a:solidFill>
                <a:latin typeface="Arial"/>
              </a:rPr>
              <a:t>Career and Independent Living Skills</a:t>
            </a:r>
          </a:p>
          <a:p>
            <a:pPr>
              <a:lnSpc>
                <a:spcPct val="150000"/>
              </a:lnSpc>
            </a:pPr>
            <a:r>
              <a:rPr lang="en-US" sz="2800" b="1" dirty="0">
                <a:solidFill>
                  <a:srgbClr val="7F2654"/>
                </a:solidFill>
                <a:latin typeface="Arial"/>
              </a:rPr>
              <a:t>Using available resources—HS &amp; college</a:t>
            </a:r>
          </a:p>
          <a:p>
            <a:pPr>
              <a:lnSpc>
                <a:spcPct val="150000"/>
              </a:lnSpc>
            </a:pPr>
            <a:r>
              <a:rPr lang="en-US" sz="2800" b="1" dirty="0">
                <a:solidFill>
                  <a:srgbClr val="7F2654"/>
                </a:solidFill>
                <a:latin typeface="Arial"/>
              </a:rPr>
              <a:t>Advocacy and self-determination</a:t>
            </a:r>
          </a:p>
          <a:p>
            <a:pPr>
              <a:lnSpc>
                <a:spcPct val="150000"/>
              </a:lnSpc>
            </a:pPr>
            <a:r>
              <a:rPr lang="en-US" sz="2800" b="1" dirty="0">
                <a:solidFill>
                  <a:srgbClr val="7F2654"/>
                </a:solidFill>
                <a:latin typeface="Arial"/>
              </a:rPr>
              <a:t>Financial and Social Skills</a:t>
            </a:r>
          </a:p>
          <a:p>
            <a:pPr>
              <a:lnSpc>
                <a:spcPct val="150000"/>
              </a:lnSpc>
            </a:pPr>
            <a:r>
              <a:rPr lang="en-US" sz="2800" b="1" dirty="0">
                <a:solidFill>
                  <a:srgbClr val="7F2654"/>
                </a:solidFill>
                <a:latin typeface="Arial"/>
              </a:rPr>
              <a:t>Braille and Orientation &amp; Mobility</a:t>
            </a:r>
          </a:p>
          <a:p>
            <a:pPr marL="0" indent="0">
              <a:buNone/>
            </a:pPr>
            <a:r>
              <a:rPr lang="en-US" sz="2800" b="1" dirty="0">
                <a:solidFill>
                  <a:srgbClr val="7F2654"/>
                </a:solidFill>
                <a:latin typeface="Arial"/>
              </a:rPr>
              <a:t> </a:t>
            </a:r>
          </a:p>
        </p:txBody>
      </p:sp>
    </p:spTree>
    <p:extLst>
      <p:ext uri="{BB962C8B-B14F-4D97-AF65-F5344CB8AC3E}">
        <p14:creationId xmlns:p14="http://schemas.microsoft.com/office/powerpoint/2010/main" val="2665929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lnSpc>
                <a:spcPct val="100000"/>
              </a:lnSpc>
              <a:spcBef>
                <a:spcPts val="0"/>
              </a:spcBef>
            </a:pPr>
            <a:r>
              <a:rPr lang="en-US" sz="4800" b="1" dirty="0">
                <a:solidFill>
                  <a:prstClr val="black"/>
                </a:solidFill>
                <a:latin typeface="Arial"/>
                <a:ea typeface="+mn-ea"/>
                <a:cs typeface="+mn-cs"/>
              </a:rPr>
              <a:t>Three themes—Promotion </a:t>
            </a:r>
            <a:endParaRPr lang="en-US" dirty="0"/>
          </a:p>
        </p:txBody>
      </p:sp>
      <p:sp>
        <p:nvSpPr>
          <p:cNvPr id="6" name="Text Placeholder 2"/>
          <p:cNvSpPr txBox="1">
            <a:spLocks/>
          </p:cNvSpPr>
          <p:nvPr/>
        </p:nvSpPr>
        <p:spPr>
          <a:xfrm>
            <a:off x="1961804" y="1574584"/>
            <a:ext cx="8248996" cy="429281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rgbClr val="7F2654"/>
                </a:solidFill>
                <a:latin typeface="Arial"/>
              </a:rPr>
              <a:t> </a:t>
            </a:r>
          </a:p>
          <a:p>
            <a:pPr>
              <a:lnSpc>
                <a:spcPct val="150000"/>
              </a:lnSpc>
            </a:pPr>
            <a:r>
              <a:rPr lang="en-US" sz="2800" b="1" dirty="0">
                <a:solidFill>
                  <a:srgbClr val="7F2654"/>
                </a:solidFill>
                <a:latin typeface="Arial"/>
              </a:rPr>
              <a:t>Make it fun</a:t>
            </a:r>
          </a:p>
          <a:p>
            <a:pPr>
              <a:lnSpc>
                <a:spcPct val="150000"/>
              </a:lnSpc>
            </a:pPr>
            <a:r>
              <a:rPr lang="en-US" sz="2800" b="1" dirty="0">
                <a:solidFill>
                  <a:srgbClr val="7F2654"/>
                </a:solidFill>
                <a:latin typeface="Arial"/>
              </a:rPr>
              <a:t>Meet agency needs for X disabilities &amp; rural</a:t>
            </a:r>
          </a:p>
          <a:p>
            <a:pPr>
              <a:lnSpc>
                <a:spcPct val="150000"/>
              </a:lnSpc>
            </a:pPr>
            <a:r>
              <a:rPr lang="en-US" sz="2800" b="1" dirty="0">
                <a:solidFill>
                  <a:srgbClr val="7F2654"/>
                </a:solidFill>
                <a:latin typeface="Arial"/>
              </a:rPr>
              <a:t>Package it well for advertising</a:t>
            </a:r>
          </a:p>
        </p:txBody>
      </p:sp>
    </p:spTree>
    <p:extLst>
      <p:ext uri="{BB962C8B-B14F-4D97-AF65-F5344CB8AC3E}">
        <p14:creationId xmlns:p14="http://schemas.microsoft.com/office/powerpoint/2010/main" val="6768362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Placeholder 3"/>
          <p:cNvSpPr txBox="1">
            <a:spLocks/>
          </p:cNvSpPr>
          <p:nvPr/>
        </p:nvSpPr>
        <p:spPr>
          <a:xfrm>
            <a:off x="1981200" y="2436962"/>
            <a:ext cx="8229600" cy="35828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400" b="1" dirty="0">
                <a:solidFill>
                  <a:srgbClr val="7F2654"/>
                </a:solidFill>
                <a:latin typeface="Arial"/>
              </a:rPr>
              <a:t>Work with disability agencies and groups</a:t>
            </a:r>
          </a:p>
          <a:p>
            <a:pPr>
              <a:lnSpc>
                <a:spcPct val="150000"/>
              </a:lnSpc>
            </a:pPr>
            <a:r>
              <a:rPr lang="en-US" sz="2400" b="1" dirty="0">
                <a:solidFill>
                  <a:srgbClr val="7F2654"/>
                </a:solidFill>
                <a:latin typeface="Arial"/>
              </a:rPr>
              <a:t>Provide additional tech support for students</a:t>
            </a:r>
          </a:p>
          <a:p>
            <a:pPr>
              <a:lnSpc>
                <a:spcPct val="150000"/>
              </a:lnSpc>
            </a:pPr>
            <a:r>
              <a:rPr lang="en-US" sz="2400" b="1" dirty="0">
                <a:solidFill>
                  <a:srgbClr val="7F2654"/>
                </a:solidFill>
                <a:latin typeface="Arial"/>
              </a:rPr>
              <a:t>Provide extra instructional support for instructors</a:t>
            </a:r>
          </a:p>
          <a:p>
            <a:pPr>
              <a:lnSpc>
                <a:spcPct val="150000"/>
              </a:lnSpc>
            </a:pPr>
            <a:r>
              <a:rPr lang="en-US" sz="2400" b="1" dirty="0">
                <a:solidFill>
                  <a:srgbClr val="7F2654"/>
                </a:solidFill>
                <a:latin typeface="Arial"/>
              </a:rPr>
              <a:t>Include youth with autism</a:t>
            </a:r>
          </a:p>
          <a:p>
            <a:pPr>
              <a:lnSpc>
                <a:spcPct val="150000"/>
              </a:lnSpc>
            </a:pPr>
            <a:r>
              <a:rPr lang="en-US" sz="2400" b="1" dirty="0">
                <a:solidFill>
                  <a:srgbClr val="7F2654"/>
                </a:solidFill>
                <a:latin typeface="Arial"/>
              </a:rPr>
              <a:t>Some will have no other VR opportunity, other than pre-ETS</a:t>
            </a:r>
          </a:p>
        </p:txBody>
      </p:sp>
      <p:sp>
        <p:nvSpPr>
          <p:cNvPr id="3" name="Title 2"/>
          <p:cNvSpPr>
            <a:spLocks noGrp="1"/>
          </p:cNvSpPr>
          <p:nvPr>
            <p:ph type="title"/>
          </p:nvPr>
        </p:nvSpPr>
        <p:spPr/>
        <p:txBody>
          <a:bodyPr/>
          <a:lstStyle/>
          <a:p>
            <a:pPr algn="ctr"/>
            <a:r>
              <a:rPr lang="en-US" b="1" dirty="0">
                <a:solidFill>
                  <a:prstClr val="black"/>
                </a:solidFill>
                <a:latin typeface="Arial"/>
              </a:rPr>
              <a:t>Students with Additional </a:t>
            </a:r>
            <a:r>
              <a:rPr lang="en-US" b="1" dirty="0" smtClean="0">
                <a:solidFill>
                  <a:prstClr val="black"/>
                </a:solidFill>
                <a:latin typeface="Arial"/>
              </a:rPr>
              <a:t>Disabilities</a:t>
            </a:r>
            <a:endParaRPr lang="en-US" dirty="0"/>
          </a:p>
        </p:txBody>
      </p:sp>
    </p:spTree>
    <p:extLst>
      <p:ext uri="{BB962C8B-B14F-4D97-AF65-F5344CB8AC3E}">
        <p14:creationId xmlns:p14="http://schemas.microsoft.com/office/powerpoint/2010/main" val="2945544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981200" y="1524000"/>
            <a:ext cx="8229600" cy="441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200" dirty="0">
              <a:solidFill>
                <a:prstClr val="black"/>
              </a:solidFill>
              <a:latin typeface="Arial"/>
            </a:endParaRPr>
          </a:p>
          <a:p>
            <a:pPr>
              <a:lnSpc>
                <a:spcPct val="150000"/>
              </a:lnSpc>
            </a:pPr>
            <a:r>
              <a:rPr lang="en-US" sz="2800" b="1" dirty="0">
                <a:solidFill>
                  <a:srgbClr val="7F2654"/>
                </a:solidFill>
                <a:latin typeface="Arial"/>
              </a:rPr>
              <a:t>Sensitive Populations</a:t>
            </a:r>
          </a:p>
          <a:p>
            <a:pPr>
              <a:lnSpc>
                <a:spcPct val="150000"/>
              </a:lnSpc>
            </a:pPr>
            <a:r>
              <a:rPr lang="en-US" sz="2800" b="1" dirty="0">
                <a:solidFill>
                  <a:srgbClr val="7F2654"/>
                </a:solidFill>
                <a:latin typeface="Arial"/>
              </a:rPr>
              <a:t>Rural Students and Families</a:t>
            </a:r>
          </a:p>
          <a:p>
            <a:pPr>
              <a:lnSpc>
                <a:spcPct val="150000"/>
              </a:lnSpc>
            </a:pPr>
            <a:r>
              <a:rPr lang="en-US" sz="2800" b="1" dirty="0">
                <a:solidFill>
                  <a:srgbClr val="7F2654"/>
                </a:solidFill>
                <a:latin typeface="Arial"/>
              </a:rPr>
              <a:t>Needs of Parents</a:t>
            </a:r>
            <a:endParaRPr lang="en-US" sz="2800" dirty="0">
              <a:solidFill>
                <a:prstClr val="black"/>
              </a:solidFill>
              <a:latin typeface="Arial"/>
            </a:endParaRPr>
          </a:p>
          <a:p>
            <a:endParaRPr lang="en-US" sz="2400" dirty="0">
              <a:solidFill>
                <a:prstClr val="black"/>
              </a:solidFill>
              <a:latin typeface="Arial"/>
            </a:endParaRPr>
          </a:p>
        </p:txBody>
      </p:sp>
      <p:sp>
        <p:nvSpPr>
          <p:cNvPr id="3" name="Title 2"/>
          <p:cNvSpPr>
            <a:spLocks noGrp="1"/>
          </p:cNvSpPr>
          <p:nvPr>
            <p:ph type="title"/>
          </p:nvPr>
        </p:nvSpPr>
        <p:spPr/>
        <p:txBody>
          <a:bodyPr/>
          <a:lstStyle/>
          <a:p>
            <a:pPr algn="ctr"/>
            <a:r>
              <a:rPr lang="en-US" b="1" dirty="0">
                <a:solidFill>
                  <a:prstClr val="black"/>
                </a:solidFill>
                <a:latin typeface="Arial"/>
              </a:rPr>
              <a:t>Other Special </a:t>
            </a:r>
            <a:r>
              <a:rPr lang="en-US" b="1" dirty="0" smtClean="0">
                <a:solidFill>
                  <a:prstClr val="black"/>
                </a:solidFill>
                <a:latin typeface="Arial"/>
              </a:rPr>
              <a:t>Populations</a:t>
            </a:r>
            <a:endParaRPr lang="en-US" dirty="0"/>
          </a:p>
        </p:txBody>
      </p:sp>
    </p:spTree>
    <p:extLst>
      <p:ext uri="{BB962C8B-B14F-4D97-AF65-F5344CB8AC3E}">
        <p14:creationId xmlns:p14="http://schemas.microsoft.com/office/powerpoint/2010/main" val="17261806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283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a:t>
            </a:r>
            <a:endParaRPr lang="en-US" dirty="0"/>
          </a:p>
        </p:txBody>
      </p:sp>
      <p:pic>
        <p:nvPicPr>
          <p:cNvPr id="3076" name="Picture 4" descr="The chart shows Age of Participants Served by Blind Agencies, PY 2017. 9.4% 0to 16, 13.8% 16 to 18, 9.8% 19 to 24, 26.7% 25 to 44, 18.8% 45 to 54, 9.7% 55 to 59%, 11.7 % 60 and over." title="Ag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33600" y="1330742"/>
            <a:ext cx="8229600" cy="529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6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Race/Ethnicity</a:t>
            </a:r>
            <a:endParaRPr lang="en-US" dirty="0"/>
          </a:p>
        </p:txBody>
      </p:sp>
      <p:pic>
        <p:nvPicPr>
          <p:cNvPr id="2051" name="Picture 3" descr="The chart shows Race/Ethnicity of Participants Served by Blind Agencies, PY 2017. 15% American Indian/Alaska Native, 3.3% Asian, 27.9% Black/African American, 11.2% Hispanic/Latino, 12.2%, Multiple Races, 0.7% Native Hawaiian or Other Public Islander, 67.3% White." title="Race/Ethnicity"/>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57400" y="1273138"/>
            <a:ext cx="8229600" cy="546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281379"/>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adley_PowerpointTemplate_2018">
  <a:themeElements>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themeOverride>
</file>

<file path=ppt/theme/themeOverride2.xml><?xml version="1.0" encoding="utf-8"?>
<a:themeOverride xmlns:a="http://schemas.openxmlformats.org/drawingml/2006/main">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themeOverride>
</file>

<file path=docProps/app.xml><?xml version="1.0" encoding="utf-8"?>
<Properties xmlns="http://schemas.openxmlformats.org/officeDocument/2006/extended-properties" xmlns:vt="http://schemas.openxmlformats.org/officeDocument/2006/docPropsVTypes">
  <TotalTime>11754</TotalTime>
  <Words>2368</Words>
  <Application>Microsoft Office PowerPoint</Application>
  <PresentationFormat>Widescreen</PresentationFormat>
  <Paragraphs>434</Paragraphs>
  <Slides>79</Slides>
  <Notes>56</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79</vt:i4>
      </vt:variant>
    </vt:vector>
  </HeadingPairs>
  <TitlesOfParts>
    <vt:vector size="101" baseType="lpstr">
      <vt:lpstr>Arial</vt:lpstr>
      <vt:lpstr>Arial Black</vt:lpstr>
      <vt:lpstr>Bradley Hand ITC</vt:lpstr>
      <vt:lpstr>Calibri</vt:lpstr>
      <vt:lpstr>Calibri Light</vt:lpstr>
      <vt:lpstr>Cambria</vt:lpstr>
      <vt:lpstr>Century Gothic</vt:lpstr>
      <vt:lpstr>Courier New</vt:lpstr>
      <vt:lpstr>Georgia</vt:lpstr>
      <vt:lpstr>Trebuchet MS</vt:lpstr>
      <vt:lpstr>Wingdings</vt:lpstr>
      <vt:lpstr>Wingdings 2</vt:lpstr>
      <vt:lpstr>Wingdings 3</vt:lpstr>
      <vt:lpstr>Office Theme</vt:lpstr>
      <vt:lpstr>1_Office Theme</vt:lpstr>
      <vt:lpstr>Hadley_PowerpointTemplate_2018</vt:lpstr>
      <vt:lpstr>Urban</vt:lpstr>
      <vt:lpstr>3_Office Theme</vt:lpstr>
      <vt:lpstr>4_Office Theme</vt:lpstr>
      <vt:lpstr>5_Office Theme</vt:lpstr>
      <vt:lpstr>Adjacency</vt:lpstr>
      <vt:lpstr>6_Office Theme</vt:lpstr>
      <vt:lpstr>And the Data Says… Proactive Methods for Using Data To Track and Improve VR Outcomes</vt:lpstr>
      <vt:lpstr>Objectives</vt:lpstr>
      <vt:lpstr>WIOA Performance Outcomes and VR Program Outcomes</vt:lpstr>
      <vt:lpstr>WIOA: Performance Measures</vt:lpstr>
      <vt:lpstr>Additional VR Program Measures</vt:lpstr>
      <vt:lpstr>PY2017 Data for Agencies Serving Blind and Visually Impaired Individuals</vt:lpstr>
      <vt:lpstr>Demographic Information</vt:lpstr>
      <vt:lpstr>Age</vt:lpstr>
      <vt:lpstr>Race/Ethnicity</vt:lpstr>
      <vt:lpstr>Gender</vt:lpstr>
      <vt:lpstr>Barriers to Employment</vt:lpstr>
      <vt:lpstr>Primary Disability Type</vt:lpstr>
      <vt:lpstr>Career &amp; Training Services</vt:lpstr>
      <vt:lpstr>Career Services</vt:lpstr>
      <vt:lpstr>Education and Training Services</vt:lpstr>
      <vt:lpstr>Credential Attainment</vt:lpstr>
      <vt:lpstr>Measureable Skill Gains</vt:lpstr>
      <vt:lpstr>Measurable Skill Gains</vt:lpstr>
      <vt:lpstr>Eligible for MSG</vt:lpstr>
      <vt:lpstr>Measureable Skill Gains Rate</vt:lpstr>
      <vt:lpstr>Exiter Information</vt:lpstr>
      <vt:lpstr>Employment Rate</vt:lpstr>
      <vt:lpstr>Type of Exit</vt:lpstr>
      <vt:lpstr>Reason for Exit</vt:lpstr>
      <vt:lpstr>Employment Outcome</vt:lpstr>
      <vt:lpstr>Quality of Outcomes</vt:lpstr>
      <vt:lpstr>Quality of Employment</vt:lpstr>
      <vt:lpstr>Employment by Occupation for Individuals Served by Blind Agencies</vt:lpstr>
      <vt:lpstr>Public Support at Exit</vt:lpstr>
      <vt:lpstr>Primary Support at Exit</vt:lpstr>
      <vt:lpstr>Source of Medical Benefits at Exit</vt:lpstr>
      <vt:lpstr>Pre-Employment Transition Services</vt:lpstr>
      <vt:lpstr>Pre-Employment Transition Services</vt:lpstr>
      <vt:lpstr>Pre-ETS</vt:lpstr>
      <vt:lpstr>Internal Data and Considerations For VR Program Improvement</vt:lpstr>
      <vt:lpstr>Leadership Buy-In</vt:lpstr>
      <vt:lpstr>Crossover With VR Reporting</vt:lpstr>
      <vt:lpstr>Program Evaluation</vt:lpstr>
      <vt:lpstr>Data Validation: Considerations</vt:lpstr>
      <vt:lpstr>Pre-Employment Transition Services</vt:lpstr>
      <vt:lpstr>Actual Services: Real-Time Reporting</vt:lpstr>
      <vt:lpstr>Economic Self-Sufficiency</vt:lpstr>
      <vt:lpstr>Impact of Services</vt:lpstr>
      <vt:lpstr>Employment Rates</vt:lpstr>
      <vt:lpstr>RSA-911 Reporting Best Practices</vt:lpstr>
      <vt:lpstr>Recommendations</vt:lpstr>
      <vt:lpstr>Keep Doing Good Rehab!</vt:lpstr>
      <vt:lpstr>Contact</vt:lpstr>
      <vt:lpstr>NCSAB: Proactive Methods for Using Data to Track and Improve VR Outcomes</vt:lpstr>
      <vt:lpstr>Why Data is Important?  What is measured can be managed.</vt:lpstr>
      <vt:lpstr>Why Data is Important?  What is measured can be managed</vt:lpstr>
      <vt:lpstr>Data Driven Planning &amp; Management</vt:lpstr>
      <vt:lpstr>Pre-ETS Collaboration with LEAs - Strategic planning and resource development</vt:lpstr>
      <vt:lpstr>Workforce Collaboration</vt:lpstr>
      <vt:lpstr> Staffing/Resource Allocation – Counselor X – No. of Clients – 68 </vt:lpstr>
      <vt:lpstr>PY2017 VR Participant Characteristics</vt:lpstr>
      <vt:lpstr>WIOA PERFORMANCE DRIVEN!</vt:lpstr>
      <vt:lpstr>LARA/BSBP – 2018 NCSAB FALL CONFERENCE</vt:lpstr>
      <vt:lpstr>And the Data Says….</vt:lpstr>
      <vt:lpstr> Principles of Outcome Based Management System:  </vt:lpstr>
      <vt:lpstr>Overview of the Four Elements of Outcome Based Management</vt:lpstr>
      <vt:lpstr>  The Fundamentals Map    </vt:lpstr>
      <vt:lpstr> The Scorecard  </vt:lpstr>
      <vt:lpstr>Monthly Measure &amp; Quarterly Target Reviews  </vt:lpstr>
      <vt:lpstr>Performance Improvement: 7-Step Problem Solving</vt:lpstr>
      <vt:lpstr>Examples of Performance Improvements  </vt:lpstr>
      <vt:lpstr>Thank you.</vt:lpstr>
      <vt:lpstr>PowerPoint Presentation</vt:lpstr>
      <vt:lpstr>WIOA Pre-ETS Students: What are their needs? </vt:lpstr>
      <vt:lpstr>What we were trying to find out </vt:lpstr>
      <vt:lpstr>Our 5 questions (1-3)</vt:lpstr>
      <vt:lpstr>Our 5 questions (4-5)</vt:lpstr>
      <vt:lpstr>Three themes that emerged</vt:lpstr>
      <vt:lpstr>Three themes—Barriers </vt:lpstr>
      <vt:lpstr>Three themes— Program Needs</vt:lpstr>
      <vt:lpstr>Three themes—Promotion </vt:lpstr>
      <vt:lpstr>Students with Additional Disabilities</vt:lpstr>
      <vt:lpstr>Other Special Populations</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Data Says!</dc:title>
  <dc:creator>Rachel Anderson</dc:creator>
  <cp:lastModifiedBy>M</cp:lastModifiedBy>
  <cp:revision>61</cp:revision>
  <dcterms:created xsi:type="dcterms:W3CDTF">2018-10-02T19:23:09Z</dcterms:created>
  <dcterms:modified xsi:type="dcterms:W3CDTF">2019-05-23T20:37:07Z</dcterms:modified>
</cp:coreProperties>
</file>