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19"/>
  </p:notesMasterIdLst>
  <p:handoutMasterIdLst>
    <p:handoutMasterId r:id="rId20"/>
  </p:handoutMasterIdLst>
  <p:sldIdLst>
    <p:sldId id="345" r:id="rId5"/>
    <p:sldId id="346" r:id="rId6"/>
    <p:sldId id="333" r:id="rId7"/>
    <p:sldId id="334" r:id="rId8"/>
    <p:sldId id="335" r:id="rId9"/>
    <p:sldId id="336" r:id="rId10"/>
    <p:sldId id="337" r:id="rId11"/>
    <p:sldId id="338" r:id="rId12"/>
    <p:sldId id="339" r:id="rId13"/>
    <p:sldId id="340" r:id="rId14"/>
    <p:sldId id="341" r:id="rId15"/>
    <p:sldId id="342" r:id="rId16"/>
    <p:sldId id="343" r:id="rId17"/>
    <p:sldId id="344" r:id="rId18"/>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92" userDrawn="1">
          <p15:clr>
            <a:srgbClr val="A4A3A4"/>
          </p15:clr>
        </p15:guide>
        <p15:guide id="2" pos="2220" userDrawn="1">
          <p15:clr>
            <a:srgbClr val="A4A3A4"/>
          </p15:clr>
        </p15:guide>
        <p15:guide id="3" orient="horz" pos="2929"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66F"/>
    <a:srgbClr val="72A8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211" autoAdjust="0"/>
  </p:normalViewPr>
  <p:slideViewPr>
    <p:cSldViewPr>
      <p:cViewPr varScale="1">
        <p:scale>
          <a:sx n="43" d="100"/>
          <a:sy n="43" d="100"/>
        </p:scale>
        <p:origin x="67" y="226"/>
      </p:cViewPr>
      <p:guideLst>
        <p:guide orient="horz" pos="2160"/>
        <p:guide pos="2880"/>
      </p:guideLst>
    </p:cSldViewPr>
  </p:slideViewPr>
  <p:outlineViewPr>
    <p:cViewPr>
      <p:scale>
        <a:sx n="33" d="100"/>
        <a:sy n="33" d="100"/>
      </p:scale>
      <p:origin x="0" y="1752"/>
    </p:cViewPr>
  </p:outlineViewPr>
  <p:notesTextViewPr>
    <p:cViewPr>
      <p:scale>
        <a:sx n="3" d="2"/>
        <a:sy n="3" d="2"/>
      </p:scale>
      <p:origin x="0" y="0"/>
    </p:cViewPr>
  </p:notesTextViewPr>
  <p:sorterViewPr>
    <p:cViewPr>
      <p:scale>
        <a:sx n="70" d="100"/>
        <a:sy n="70" d="100"/>
      </p:scale>
      <p:origin x="0" y="-21376"/>
    </p:cViewPr>
  </p:sorterViewPr>
  <p:notesViewPr>
    <p:cSldViewPr>
      <p:cViewPr varScale="1">
        <p:scale>
          <a:sx n="52" d="100"/>
          <a:sy n="52" d="100"/>
        </p:scale>
        <p:origin x="1398" y="96"/>
      </p:cViewPr>
      <p:guideLst>
        <p:guide orient="horz" pos="2892"/>
        <p:guide pos="2220"/>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851" tIns="45926" rIns="91851" bIns="4592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851" tIns="45926" rIns="91851" bIns="45926" rtlCol="0"/>
          <a:lstStyle>
            <a:lvl1pPr algn="r" fontAlgn="auto">
              <a:spcBef>
                <a:spcPts val="0"/>
              </a:spcBef>
              <a:spcAft>
                <a:spcPts val="0"/>
              </a:spcAft>
              <a:defRPr sz="1200">
                <a:latin typeface="+mn-lt"/>
              </a:defRPr>
            </a:lvl1pPr>
          </a:lstStyle>
          <a:p>
            <a:pPr>
              <a:defRPr/>
            </a:pPr>
            <a:fld id="{5D07D9CC-6B69-47C5-9031-0061D69A406D}" type="datetimeFigureOut">
              <a:rPr lang="en-US"/>
              <a:pPr>
                <a:defRPr/>
              </a:pPr>
              <a:t>7/2/2018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851" tIns="45926" rIns="91851" bIns="45926"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851" tIns="45926" rIns="91851" bIns="45926" rtlCol="0" anchor="b"/>
          <a:lstStyle>
            <a:lvl1pPr algn="r" fontAlgn="auto">
              <a:spcBef>
                <a:spcPts val="0"/>
              </a:spcBef>
              <a:spcAft>
                <a:spcPts val="0"/>
              </a:spcAft>
              <a:defRPr sz="1200">
                <a:latin typeface="+mn-lt"/>
              </a:defRPr>
            </a:lvl1pPr>
          </a:lstStyle>
          <a:p>
            <a:pPr>
              <a:defRPr/>
            </a:pPr>
            <a:fld id="{31906801-2B46-4CD9-A8DC-EE5531064A35}" type="slidenum">
              <a:rPr lang="en-US"/>
              <a:pPr>
                <a:defRPr/>
              </a:pPr>
              <a:t>‹#›</a:t>
            </a:fld>
            <a:endParaRPr lang="en-US"/>
          </a:p>
        </p:txBody>
      </p:sp>
    </p:spTree>
    <p:extLst>
      <p:ext uri="{BB962C8B-B14F-4D97-AF65-F5344CB8AC3E}">
        <p14:creationId xmlns:p14="http://schemas.microsoft.com/office/powerpoint/2010/main" val="321939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851" tIns="45926" rIns="91851" bIns="45926"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851" tIns="45926" rIns="91851" bIns="45926" rtlCol="0"/>
          <a:lstStyle>
            <a:lvl1pPr algn="r">
              <a:defRPr sz="1200"/>
            </a:lvl1pPr>
          </a:lstStyle>
          <a:p>
            <a:pPr>
              <a:defRPr/>
            </a:pPr>
            <a:fld id="{5A35491D-1F80-4E7F-BDA6-B0488DE8E222}" type="datetimeFigureOut">
              <a:rPr lang="en-US"/>
              <a:pPr>
                <a:defRPr/>
              </a:pPr>
              <a:t>7/2/2018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851" tIns="45926" rIns="91851" bIns="45926"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851" tIns="45926" rIns="91851" bIns="4592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851" tIns="45926" rIns="91851" bIns="4592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851" tIns="45926" rIns="91851" bIns="45926" rtlCol="0" anchor="b"/>
          <a:lstStyle>
            <a:lvl1pPr algn="r">
              <a:defRPr sz="1200"/>
            </a:lvl1pPr>
          </a:lstStyle>
          <a:p>
            <a:pPr>
              <a:defRPr/>
            </a:pPr>
            <a:fld id="{D9879161-C554-433B-BA02-9CD0F273A457}" type="slidenum">
              <a:rPr lang="en-US"/>
              <a:pPr>
                <a:defRPr/>
              </a:pPr>
              <a:t>‹#›</a:t>
            </a:fld>
            <a:endParaRPr lang="en-US"/>
          </a:p>
        </p:txBody>
      </p:sp>
    </p:spTree>
    <p:extLst>
      <p:ext uri="{BB962C8B-B14F-4D97-AF65-F5344CB8AC3E}">
        <p14:creationId xmlns:p14="http://schemas.microsoft.com/office/powerpoint/2010/main" val="2970162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0</a:t>
            </a:fld>
            <a:endParaRPr lang="en-US"/>
          </a:p>
        </p:txBody>
      </p:sp>
    </p:spTree>
    <p:extLst>
      <p:ext uri="{BB962C8B-B14F-4D97-AF65-F5344CB8AC3E}">
        <p14:creationId xmlns:p14="http://schemas.microsoft.com/office/powerpoint/2010/main" val="3042623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11</a:t>
            </a:fld>
            <a:endParaRPr lang="en-US"/>
          </a:p>
        </p:txBody>
      </p:sp>
    </p:spTree>
    <p:extLst>
      <p:ext uri="{BB962C8B-B14F-4D97-AF65-F5344CB8AC3E}">
        <p14:creationId xmlns:p14="http://schemas.microsoft.com/office/powerpoint/2010/main" val="50764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12</a:t>
            </a:fld>
            <a:endParaRPr lang="en-US"/>
          </a:p>
        </p:txBody>
      </p:sp>
    </p:spTree>
    <p:extLst>
      <p:ext uri="{BB962C8B-B14F-4D97-AF65-F5344CB8AC3E}">
        <p14:creationId xmlns:p14="http://schemas.microsoft.com/office/powerpoint/2010/main" val="3066167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1</a:t>
            </a:fld>
            <a:endParaRPr lang="en-US"/>
          </a:p>
        </p:txBody>
      </p:sp>
    </p:spTree>
    <p:extLst>
      <p:ext uri="{BB962C8B-B14F-4D97-AF65-F5344CB8AC3E}">
        <p14:creationId xmlns:p14="http://schemas.microsoft.com/office/powerpoint/2010/main" val="887034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Collaboration has always been a part of our supported employment regulations but with WIOA, collaboration was called out more specifically and includes agencies/systems that</a:t>
            </a:r>
            <a:r>
              <a:rPr lang="en-US" baseline="0" dirty="0"/>
              <a:t> provide both referral to the Program (VR) and extended services to Program Participants who receive supported employment services. Oregon has developed MOU and other agreements with required collaborators including (Medicaid office; agency responsible for those who receive Home and Community Based Services).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The Supported employment manual includes a section about the team that could be expected to support and even participate in the Participant’s efforts to gain and maintain employment.</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34</a:t>
            </a:r>
            <a:r>
              <a:rPr lang="en-US" baseline="0" dirty="0"/>
              <a:t> CFR361.5(c)19 Extended Services means ongoing support services and other appropriate services that are: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a:t>(i) needed to support and maintain an individual with a most significant disability including a youth with a most significant disability to; (ii) maintain employment;  (iii) based on needs of individual and specified in IPE; (iv) provided after an individual has made transition from support from Program (VR); (v) or to a youth with a most significant disability by Program (for no more than a total of 4 years and not after 25</a:t>
            </a:r>
            <a:r>
              <a:rPr lang="en-US" baseline="30000" dirty="0"/>
              <a:t>th</a:t>
            </a:r>
            <a:r>
              <a:rPr lang="en-US" baseline="0" dirty="0"/>
              <a:t> birthday).</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3</a:t>
            </a:fld>
            <a:endParaRPr lang="en-US"/>
          </a:p>
        </p:txBody>
      </p:sp>
    </p:spTree>
    <p:extLst>
      <p:ext uri="{BB962C8B-B14F-4D97-AF65-F5344CB8AC3E}">
        <p14:creationId xmlns:p14="http://schemas.microsoft.com/office/powerpoint/2010/main" val="693514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4</a:t>
            </a:fld>
            <a:endParaRPr lang="en-US"/>
          </a:p>
        </p:txBody>
      </p:sp>
    </p:spTree>
    <p:extLst>
      <p:ext uri="{BB962C8B-B14F-4D97-AF65-F5344CB8AC3E}">
        <p14:creationId xmlns:p14="http://schemas.microsoft.com/office/powerpoint/2010/main" val="3997375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Competitive integrated employment is the standard requirement</a:t>
            </a:r>
            <a:r>
              <a:rPr lang="en-US" baseline="0" dirty="0"/>
              <a:t> for employment in every environment (“regular” wage employment, full time or part time; supported employment, customized employment, self-employment).</a:t>
            </a:r>
          </a:p>
          <a:p>
            <a:endParaRPr lang="en-US" baseline="0" dirty="0"/>
          </a:p>
          <a:p>
            <a:pPr marL="171450" indent="-171450">
              <a:buFont typeface="Arial" panose="020B0604020202020204" pitchFamily="34" charset="0"/>
              <a:buChar char="•"/>
            </a:pPr>
            <a:r>
              <a:rPr lang="en-US" baseline="0" dirty="0"/>
              <a:t>Integrated applies to business:</a:t>
            </a:r>
          </a:p>
          <a:p>
            <a:pPr marL="628650" lvl="1" indent="-171450">
              <a:buFont typeface="Arial" panose="020B0604020202020204" pitchFamily="34" charset="0"/>
              <a:buChar char="•"/>
            </a:pPr>
            <a:r>
              <a:rPr lang="en-US" baseline="0" dirty="0"/>
              <a:t>Is the business typical (note; this would not include businesses that are started for the purpose of employing people with disabilities</a:t>
            </a:r>
          </a:p>
          <a:p>
            <a:pPr marL="628650" lvl="1" indent="-171450">
              <a:buFont typeface="Arial" panose="020B0604020202020204" pitchFamily="34" charset="0"/>
              <a:buChar char="•"/>
            </a:pPr>
            <a:r>
              <a:rPr lang="en-US" baseline="0" dirty="0"/>
              <a:t>Does the individual (when doing their job) interact with co-workers who do not have disabilities, NOT including supervisors or support staff;</a:t>
            </a:r>
          </a:p>
          <a:p>
            <a:pPr marL="628650" lvl="1" indent="-171450">
              <a:buFont typeface="Arial" panose="020B0604020202020204" pitchFamily="34" charset="0"/>
              <a:buChar char="•"/>
            </a:pPr>
            <a:r>
              <a:rPr lang="en-US" baseline="0" dirty="0"/>
              <a:t>Does the individual have the opportunity at the worksite to interact with individuals without disabilities at the business (e.g., customers; delivery staff)</a:t>
            </a:r>
          </a:p>
          <a:p>
            <a:pPr marL="171450" indent="-171450">
              <a:buFont typeface="Arial" panose="020B0604020202020204" pitchFamily="34" charset="0"/>
              <a:buChar char="•"/>
            </a:pPr>
            <a:r>
              <a:rPr lang="en-US" baseline="0" dirty="0"/>
              <a:t>Competitive and integrated cover different aspects of the employment: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a:t>Opportunity for advancement must be comparable to what others with same skill, experience and doing same job for similar number of hours receive.</a:t>
            </a:r>
          </a:p>
          <a:p>
            <a:pPr marL="171450" indent="-171450">
              <a:buFont typeface="Arial" panose="020B0604020202020204" pitchFamily="34" charset="0"/>
              <a:buChar char="•"/>
            </a:pPr>
            <a:endParaRPr lang="en-US" baseline="0" dirty="0"/>
          </a:p>
          <a:p>
            <a:pPr marL="628650" lvl="1" indent="-171450">
              <a:buFont typeface="Arial" panose="020B0604020202020204" pitchFamily="34" charset="0"/>
              <a:buChar char="•"/>
            </a:pPr>
            <a:r>
              <a:rPr lang="en-US" dirty="0"/>
              <a:t>Competitive primarily has to do with the salary per hour,</a:t>
            </a:r>
            <a:r>
              <a:rPr lang="en-US" baseline="0" dirty="0"/>
              <a:t> benefits and opportunity for advancement:	</a:t>
            </a:r>
          </a:p>
          <a:p>
            <a:pPr marL="1085850" lvl="2" indent="-171450">
              <a:buFont typeface="Arial" panose="020B0604020202020204" pitchFamily="34" charset="0"/>
              <a:buChar char="•"/>
            </a:pPr>
            <a:r>
              <a:rPr lang="en-US" baseline="0" dirty="0"/>
              <a:t>salary MUST be no lower than minimum wage; and it must be comparable to what others with same skill, experience and doing same job (and part time, if applies);</a:t>
            </a:r>
          </a:p>
          <a:p>
            <a:pPr marL="1085850" lvl="2" indent="-171450">
              <a:buFont typeface="Arial" panose="020B0604020202020204" pitchFamily="34" charset="0"/>
              <a:buChar char="•"/>
            </a:pPr>
            <a:r>
              <a:rPr lang="en-US" baseline="0" dirty="0"/>
              <a:t>Benefits must be comparable to what others with same skill, experience and doing same job for similar number of hours receive.</a:t>
            </a:r>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5</a:t>
            </a:fld>
            <a:endParaRPr lang="en-US"/>
          </a:p>
        </p:txBody>
      </p:sp>
    </p:spTree>
    <p:extLst>
      <p:ext uri="{BB962C8B-B14F-4D97-AF65-F5344CB8AC3E}">
        <p14:creationId xmlns:p14="http://schemas.microsoft.com/office/powerpoint/2010/main" val="1471454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VR-AR-17-</a:t>
            </a:r>
          </a:p>
          <a:p>
            <a:endParaRPr lang="en-US" dirty="0"/>
          </a:p>
          <a:p>
            <a:r>
              <a:rPr lang="en-US" dirty="0"/>
              <a:t>34</a:t>
            </a:r>
            <a:r>
              <a:rPr lang="en-US" baseline="0" dirty="0"/>
              <a:t> CFR 361.5 (c) 15 Employment outcome</a:t>
            </a:r>
          </a:p>
          <a:p>
            <a:r>
              <a:rPr lang="en-US" baseline="0" dirty="0"/>
              <a:t>Full time or, if appropriate, part time competitive integrated employment including customized, self-employment, or self-employment that is consistent with an individual’s unique strengths, resources, priorities, concerns, abilities, capabilities, interests, and informed choice.</a:t>
            </a:r>
            <a:endParaRPr lang="en-US" dirty="0"/>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6</a:t>
            </a:fld>
            <a:endParaRPr lang="en-US"/>
          </a:p>
        </p:txBody>
      </p:sp>
    </p:spTree>
    <p:extLst>
      <p:ext uri="{BB962C8B-B14F-4D97-AF65-F5344CB8AC3E}">
        <p14:creationId xmlns:p14="http://schemas.microsoft.com/office/powerpoint/2010/main" val="354624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CFR 361.5(c) 19 Extended Services means ongoing support services and other</a:t>
            </a:r>
            <a:r>
              <a:rPr lang="en-US" baseline="0" dirty="0"/>
              <a:t> appropriate services that are (v) provided to a youth with a most significant disability by the Program (VR) in accordance with requirements set forth in this part and part 365 for a period not to exceed 4 years, or at such time that a youth reaches age 25 and no longer meets the definition of a youth with a disability under paragraph (c) 58 of this section., whichever occurs first. The Program may not provide extended services to an individual with a most significant disability who is not a youth with a most significant disability.  </a:t>
            </a:r>
            <a:endParaRPr lang="en-US" dirty="0"/>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7</a:t>
            </a:fld>
            <a:endParaRPr lang="en-US"/>
          </a:p>
        </p:txBody>
      </p:sp>
    </p:spTree>
    <p:extLst>
      <p:ext uri="{BB962C8B-B14F-4D97-AF65-F5344CB8AC3E}">
        <p14:creationId xmlns:p14="http://schemas.microsoft.com/office/powerpoint/2010/main" val="3525373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361.5(c) (53) Supported employment </a:t>
            </a:r>
          </a:p>
          <a:p>
            <a:pPr lvl="0"/>
            <a:r>
              <a:rPr lang="en-US" sz="1200" i="1" kern="1200" dirty="0">
                <a:solidFill>
                  <a:schemeClr val="tx1"/>
                </a:solidFill>
                <a:effectLst/>
                <a:latin typeface="+mn-lt"/>
                <a:ea typeface="+mn-ea"/>
                <a:cs typeface="+mn-cs"/>
              </a:rPr>
              <a:t>Supported employment</a:t>
            </a:r>
            <a:r>
              <a:rPr lang="en-US" sz="1200" kern="1200" dirty="0">
                <a:solidFill>
                  <a:schemeClr val="tx1"/>
                </a:solidFill>
                <a:effectLst/>
                <a:latin typeface="+mn-lt"/>
                <a:ea typeface="+mn-ea"/>
                <a:cs typeface="+mn-cs"/>
              </a:rPr>
              <a:t>—(i) </a:t>
            </a:r>
            <a:r>
              <a:rPr lang="en-US" sz="1200" i="1" kern="1200" dirty="0">
                <a:solidFill>
                  <a:schemeClr val="tx1"/>
                </a:solidFill>
                <a:effectLst/>
                <a:latin typeface="+mn-lt"/>
                <a:ea typeface="+mn-ea"/>
                <a:cs typeface="+mn-cs"/>
              </a:rPr>
              <a:t>Supported employment </a:t>
            </a:r>
            <a:r>
              <a:rPr lang="en-US" sz="1200" kern="1200" dirty="0">
                <a:solidFill>
                  <a:schemeClr val="tx1"/>
                </a:solidFill>
                <a:effectLst/>
                <a:latin typeface="+mn-lt"/>
                <a:ea typeface="+mn-ea"/>
                <a:cs typeface="+mn-cs"/>
              </a:rPr>
              <a:t>means competitive integrated employment, including customized employment, or employment in an integrated work setting in which an individual with a most significant disability, including a youth with a most significant disability, is working on a short-term basis toward competitive integrated employment that is individualized, and customized, consistent with the unique strengths, abilities, interests, and informed choice of the individual, including with ongoing support services for individuals with the most significant disabilities—</a:t>
            </a:r>
          </a:p>
          <a:p>
            <a:pPr lvl="0"/>
            <a:r>
              <a:rPr lang="en-US" sz="1200" kern="1200" dirty="0">
                <a:solidFill>
                  <a:schemeClr val="tx1"/>
                </a:solidFill>
                <a:effectLst/>
                <a:latin typeface="+mn-lt"/>
                <a:ea typeface="+mn-ea"/>
                <a:cs typeface="+mn-cs"/>
              </a:rPr>
              <a:t>For whom competitive integrated employment has not historically occurred, or for whom competitive integrated employment has been interrupted or intermittent as a result of a significant disability; and</a:t>
            </a:r>
          </a:p>
          <a:p>
            <a:pPr lvl="0"/>
            <a:r>
              <a:rPr lang="en-US" sz="1200" kern="1200" dirty="0">
                <a:solidFill>
                  <a:schemeClr val="tx1"/>
                </a:solidFill>
                <a:effectLst/>
                <a:latin typeface="+mn-lt"/>
                <a:ea typeface="+mn-ea"/>
                <a:cs typeface="+mn-cs"/>
              </a:rPr>
              <a:t>Who, because of the nature and severity of their disabilities, need intensive supported employment  services and extended services after the transition from support provided by the designated State unit, in order to perform this work.  </a:t>
            </a:r>
            <a:r>
              <a:rPr lang="en-US" sz="1200" b="1" kern="1200" dirty="0">
                <a:solidFill>
                  <a:schemeClr val="tx1"/>
                </a:solidFill>
                <a:effectLst/>
                <a:latin typeface="+mn-lt"/>
                <a:ea typeface="+mn-ea"/>
                <a:cs typeface="+mn-cs"/>
              </a:rPr>
              <a:t>For purposes of this part, an individual with a most significant disability, whose supported employment in an integrated setting does not satisfy the criteria of competitive integrated employment, as defined in paragraph (c)(9) of this section is considered to be working on a short-term basis toward competitive integrated employment so long as the individual can reasonably anticipate </a:t>
            </a:r>
            <a:r>
              <a:rPr lang="en-US" sz="1200" kern="1200" dirty="0">
                <a:solidFill>
                  <a:schemeClr val="tx1"/>
                </a:solidFill>
                <a:effectLst/>
                <a:latin typeface="+mn-lt"/>
                <a:ea typeface="+mn-ea"/>
                <a:cs typeface="+mn-cs"/>
              </a:rPr>
              <a:t>achieving competitive integrated employment—</a:t>
            </a:r>
            <a:endParaRPr lang="en-US" sz="18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Within six months of achieving a supported employment outcome; or In limited circumstances, within a period not to exceed 12 months from the achievement of the supported employment outcome, if a longer period is necessary based on the needs of the individual, and the individual has demonstrated progress toward competitive earnings based on information contained in the service record.</a:t>
            </a:r>
            <a:endParaRPr lang="en-US" sz="18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(Authority: Sections 7(38), 12(c), and 602 of the Rehabilitation Act of 1973, as amended; 29 U.S.C. 705(38), 709(c), and 795g)</a:t>
            </a:r>
            <a:endParaRPr lang="en-US" sz="20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9</a:t>
            </a:fld>
            <a:endParaRPr lang="en-US"/>
          </a:p>
        </p:txBody>
      </p:sp>
    </p:spTree>
    <p:extLst>
      <p:ext uri="{BB962C8B-B14F-4D97-AF65-F5344CB8AC3E}">
        <p14:creationId xmlns:p14="http://schemas.microsoft.com/office/powerpoint/2010/main" val="823292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Supported employment services also include post employment services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The maximum time was previously 18 months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34</a:t>
            </a:r>
            <a:r>
              <a:rPr lang="en-US" baseline="0" dirty="0"/>
              <a:t> CFR361.5(c)19 Extended Services means ongoing support services and other appropriate services that are:</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(i) needed to support and maintain an individual with a most significant disability including a youth with a most significant disability to; (ii) maintain employment;  (iii) based on needs of individual and specified in IPE; (iv) provided after an individual has made transition from support from Program (VR); (v) or to a youth with a most significant disability by Program (for no more than a total of 4 years and not after 25</a:t>
            </a:r>
            <a:r>
              <a:rPr lang="en-US" baseline="30000" dirty="0"/>
              <a:t>th</a:t>
            </a:r>
            <a:r>
              <a:rPr lang="en-US" baseline="0" dirty="0"/>
              <a:t> birthday).</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dirty="0"/>
          </a:p>
          <a:p>
            <a:pPr marL="171450" indent="-171450">
              <a:buFont typeface="Arial" panose="020B0604020202020204" pitchFamily="34" charset="0"/>
              <a:buChar char="•"/>
            </a:pPr>
            <a:r>
              <a:rPr lang="en-US" dirty="0"/>
              <a:t>34</a:t>
            </a:r>
            <a:r>
              <a:rPr lang="en-US" baseline="0" dirty="0"/>
              <a:t> CFR361.5(c)37 Ongoing support services (in Supported Employment) means services that:</a:t>
            </a:r>
          </a:p>
          <a:p>
            <a:pPr marL="0" indent="0">
              <a:buFont typeface="Arial" panose="020B0604020202020204" pitchFamily="34" charset="0"/>
              <a:buNone/>
            </a:pPr>
            <a:r>
              <a:rPr lang="en-US" baseline="0" dirty="0"/>
              <a:t>(iii) Are furnished by the designated Program (VR) from the time of job placement until post-employment services (if any) are provided following transition, and therefore by one or more extended services providers throughout the individual’s term of employment in a particular job placement; (iv) include an assessment of specific services or the coordination of services at or away from the worksite needed to maintain stability.</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dirty="0"/>
              <a:t>34 361(c) 54 Supported employment services means ongoing support services including customized employment, and other appropriate services needed </a:t>
            </a:r>
            <a:r>
              <a:rPr lang="en-US" b="1" dirty="0"/>
              <a:t>to support and maintain</a:t>
            </a:r>
            <a:r>
              <a:rPr lang="en-US" b="1" baseline="0" dirty="0"/>
              <a:t> </a:t>
            </a:r>
            <a:r>
              <a:rPr lang="en-US" baseline="0" dirty="0"/>
              <a:t>an individual with a most significant disability, including a youth with a most significant disability, </a:t>
            </a:r>
            <a:r>
              <a:rPr lang="en-US" b="1" baseline="0" dirty="0"/>
              <a:t>in supported employment </a:t>
            </a:r>
            <a:r>
              <a:rPr lang="en-US" baseline="0" dirty="0"/>
              <a:t>that are: (iii) provided by the Program (VR) for a period of time not to exceed 24 months (unless under special circumstances the eligible individual and VR counselor jointly agree to extend the time to achieve the employment  outcome identified in the IPE; and following transition, as post-employment services.</a:t>
            </a:r>
            <a:endParaRPr lang="en-US" dirty="0"/>
          </a:p>
        </p:txBody>
      </p:sp>
      <p:sp>
        <p:nvSpPr>
          <p:cNvPr id="4" name="Slide Number Placeholder 3"/>
          <p:cNvSpPr>
            <a:spLocks noGrp="1"/>
          </p:cNvSpPr>
          <p:nvPr>
            <p:ph type="sldNum" sz="quarter" idx="10"/>
          </p:nvPr>
        </p:nvSpPr>
        <p:spPr/>
        <p:txBody>
          <a:bodyPr/>
          <a:lstStyle/>
          <a:p>
            <a:pPr>
              <a:defRPr/>
            </a:pPr>
            <a:fld id="{D9879161-C554-433B-BA02-9CD0F273A457}" type="slidenum">
              <a:rPr lang="en-US" smtClean="0"/>
              <a:pPr>
                <a:defRPr/>
              </a:pPr>
              <a:t>10</a:t>
            </a:fld>
            <a:endParaRPr lang="en-US"/>
          </a:p>
        </p:txBody>
      </p:sp>
    </p:spTree>
    <p:extLst>
      <p:ext uri="{BB962C8B-B14F-4D97-AF65-F5344CB8AC3E}">
        <p14:creationId xmlns:p14="http://schemas.microsoft.com/office/powerpoint/2010/main" val="22125414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8"/>
          <p:cNvSpPr/>
          <p:nvPr userDrawn="1"/>
        </p:nvSpPr>
        <p:spPr>
          <a:xfrm>
            <a:off x="0" y="0"/>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2" descr="Z:\!ACTIVE\Steve\DHS-powerpoint-redesign-header1.png"/>
          <p:cNvPicPr>
            <a:picLocks noChangeAspect="1" noChangeArrowheads="1"/>
          </p:cNvPicPr>
          <p:nvPr userDrawn="1"/>
        </p:nvPicPr>
        <p:blipFill>
          <a:blip r:embed="rId2"/>
          <a:srcRect/>
          <a:stretch>
            <a:fillRect/>
          </a:stretch>
        </p:blipFill>
        <p:spPr bwMode="auto">
          <a:xfrm>
            <a:off x="0" y="223838"/>
            <a:ext cx="9144000" cy="404812"/>
          </a:xfrm>
          <a:prstGeom prst="rect">
            <a:avLst/>
          </a:prstGeom>
          <a:noFill/>
          <a:ln w="9525">
            <a:noFill/>
            <a:miter lim="800000"/>
            <a:headEnd/>
            <a:tailEnd/>
          </a:ln>
        </p:spPr>
      </p:pic>
      <p:sp>
        <p:nvSpPr>
          <p:cNvPr id="7" name="Rectangle 7"/>
          <p:cNvSpPr/>
          <p:nvPr userDrawn="1"/>
        </p:nvSpPr>
        <p:spPr>
          <a:xfrm>
            <a:off x="0" y="628650"/>
            <a:ext cx="9144000" cy="711200"/>
          </a:xfrm>
          <a:prstGeom prst="rect">
            <a:avLst/>
          </a:prstGeom>
          <a:solidFill>
            <a:srgbClr val="2536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3"/>
          <p:cNvPicPr>
            <a:picLocks noChangeAspect="1"/>
          </p:cNvPicPr>
          <p:nvPr userDrawn="1"/>
        </p:nvPicPr>
        <p:blipFill>
          <a:blip r:embed="rId3"/>
          <a:srcRect/>
          <a:stretch>
            <a:fillRect/>
          </a:stretch>
        </p:blipFill>
        <p:spPr bwMode="auto">
          <a:xfrm>
            <a:off x="0" y="1339852"/>
            <a:ext cx="9144000" cy="93663"/>
          </a:xfrm>
          <a:prstGeom prst="rect">
            <a:avLst/>
          </a:prstGeom>
          <a:noFill/>
          <a:ln w="9525">
            <a:noFill/>
            <a:miter lim="800000"/>
            <a:headEnd/>
            <a:tailEnd/>
          </a:ln>
        </p:spPr>
      </p:pic>
      <p:sp>
        <p:nvSpPr>
          <p:cNvPr id="3" name="Subtitle 2"/>
          <p:cNvSpPr>
            <a:spLocks noGrp="1"/>
          </p:cNvSpPr>
          <p:nvPr>
            <p:ph type="subTitle" idx="1"/>
          </p:nvPr>
        </p:nvSpPr>
        <p:spPr>
          <a:xfrm>
            <a:off x="381000" y="1600200"/>
            <a:ext cx="5410200" cy="2133600"/>
          </a:xfrm>
        </p:spPr>
        <p:txBody>
          <a:bodyPr/>
          <a:lstStyle>
            <a:lvl1pPr marL="0" indent="0" algn="l">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381000" y="628152"/>
            <a:ext cx="7772400" cy="591048"/>
          </a:xfrm>
        </p:spPr>
        <p:txBody>
          <a:bodyPr>
            <a:normAutofit/>
          </a:bodyPr>
          <a:lstStyle>
            <a:lvl1pPr algn="l">
              <a:defRPr sz="32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0" name="Picture Placeholder 2"/>
          <p:cNvSpPr>
            <a:spLocks noGrp="1"/>
          </p:cNvSpPr>
          <p:nvPr>
            <p:ph type="pic" idx="13"/>
          </p:nvPr>
        </p:nvSpPr>
        <p:spPr>
          <a:xfrm>
            <a:off x="6096000" y="1600200"/>
            <a:ext cx="2819400" cy="3352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2" name="Footer Placeholder 4"/>
          <p:cNvSpPr>
            <a:spLocks noGrp="1"/>
          </p:cNvSpPr>
          <p:nvPr>
            <p:ph type="ftr" sz="quarter" idx="14"/>
          </p:nvPr>
        </p:nvSpPr>
        <p:spPr/>
        <p:txBody>
          <a:bodyPr/>
          <a:lstStyle>
            <a:lvl1pPr>
              <a:defRPr>
                <a:latin typeface="Arial" charset="0"/>
                <a:cs typeface="Arial" charset="0"/>
              </a:defRPr>
            </a:lvl1pPr>
          </a:lstStyle>
          <a:p>
            <a:endParaRPr lang="en-US"/>
          </a:p>
        </p:txBody>
      </p:sp>
      <p:sp>
        <p:nvSpPr>
          <p:cNvPr id="13" name="Slide Number Placeholder 5"/>
          <p:cNvSpPr>
            <a:spLocks noGrp="1"/>
          </p:cNvSpPr>
          <p:nvPr>
            <p:ph type="sldNum" sz="quarter" idx="15"/>
          </p:nvPr>
        </p:nvSpPr>
        <p:spPr/>
        <p:txBody>
          <a:bodyPr/>
          <a:lstStyle>
            <a:lvl1pPr>
              <a:defRPr/>
            </a:lvl1pPr>
          </a:lstStyle>
          <a:p>
            <a:pPr>
              <a:defRPr/>
            </a:pPr>
            <a:fld id="{1F3FFFCC-D35C-411B-8E79-6DCF7E1AAB8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endParaRPr lang="en-US"/>
          </a:p>
        </p:txBody>
      </p:sp>
      <p:sp>
        <p:nvSpPr>
          <p:cNvPr id="5" name="Slide Number Placeholder 5"/>
          <p:cNvSpPr>
            <a:spLocks noGrp="1"/>
          </p:cNvSpPr>
          <p:nvPr>
            <p:ph type="sldNum" sz="quarter" idx="11"/>
          </p:nvPr>
        </p:nvSpPr>
        <p:spPr/>
        <p:txBody>
          <a:bodyPr/>
          <a:lstStyle>
            <a:lvl1pPr>
              <a:defRPr/>
            </a:lvl1pPr>
          </a:lstStyle>
          <a:p>
            <a:pPr>
              <a:defRPr/>
            </a:pPr>
            <a:fld id="{0D706B50-15C9-4420-8502-87526F5DDE6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endParaRPr lang="en-US"/>
          </a:p>
        </p:txBody>
      </p:sp>
      <p:sp>
        <p:nvSpPr>
          <p:cNvPr id="5" name="Slide Number Placeholder 5"/>
          <p:cNvSpPr>
            <a:spLocks noGrp="1"/>
          </p:cNvSpPr>
          <p:nvPr>
            <p:ph type="sldNum" sz="quarter" idx="11"/>
          </p:nvPr>
        </p:nvSpPr>
        <p:spPr/>
        <p:txBody>
          <a:bodyPr/>
          <a:lstStyle>
            <a:lvl1pPr>
              <a:defRPr/>
            </a:lvl1pPr>
          </a:lstStyle>
          <a:p>
            <a:pPr>
              <a:defRPr/>
            </a:pPr>
            <a:fld id="{2E1AF7B7-EAF3-4271-A762-EA7C0DA95FC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4" name="Picture 11" descr="DHS_SHI2011_oneline.png"/>
          <p:cNvPicPr>
            <a:picLocks noChangeAspect="1"/>
          </p:cNvPicPr>
          <p:nvPr userDrawn="1"/>
        </p:nvPicPr>
        <p:blipFill>
          <a:blip r:embed="rId2"/>
          <a:srcRect/>
          <a:stretch>
            <a:fillRect/>
          </a:stretch>
        </p:blipFill>
        <p:spPr bwMode="auto">
          <a:xfrm>
            <a:off x="2478088" y="6172202"/>
            <a:ext cx="4191000" cy="430213"/>
          </a:xfrm>
          <a:prstGeom prst="rect">
            <a:avLst/>
          </a:prstGeom>
          <a:noFill/>
          <a:ln w="9525">
            <a:noFill/>
            <a:miter lim="800000"/>
            <a:headEnd/>
            <a:tailEnd/>
          </a:ln>
        </p:spPr>
      </p:pic>
      <p:pic>
        <p:nvPicPr>
          <p:cNvPr id="5" name="Picture 11"/>
          <p:cNvPicPr>
            <a:picLocks noChangeAspect="1"/>
          </p:cNvPicPr>
          <p:nvPr userDrawn="1"/>
        </p:nvPicPr>
        <p:blipFill>
          <a:blip r:embed="rId3"/>
          <a:srcRect/>
          <a:stretch>
            <a:fillRect/>
          </a:stretch>
        </p:blipFill>
        <p:spPr bwMode="auto">
          <a:xfrm>
            <a:off x="0" y="2"/>
            <a:ext cx="9144000" cy="1636713"/>
          </a:xfrm>
          <a:prstGeom prst="rect">
            <a:avLst/>
          </a:prstGeom>
          <a:noFill/>
          <a:ln w="9525">
            <a:noFill/>
            <a:miter lim="800000"/>
            <a:headEnd/>
            <a:tailEnd/>
          </a:ln>
        </p:spPr>
      </p:pic>
      <p:pic>
        <p:nvPicPr>
          <p:cNvPr id="6" name="Picture 11"/>
          <p:cNvPicPr>
            <a:picLocks noChangeAspect="1"/>
          </p:cNvPicPr>
          <p:nvPr userDrawn="1"/>
        </p:nvPicPr>
        <p:blipFill>
          <a:blip r:embed="rId4"/>
          <a:srcRect/>
          <a:stretch>
            <a:fillRect/>
          </a:stretch>
        </p:blipFill>
        <p:spPr bwMode="auto">
          <a:xfrm>
            <a:off x="6096001" y="4492627"/>
            <a:ext cx="2882900" cy="1503363"/>
          </a:xfrm>
          <a:prstGeom prst="rect">
            <a:avLst/>
          </a:prstGeom>
          <a:noFill/>
          <a:ln w="9525">
            <a:noFill/>
            <a:miter lim="800000"/>
            <a:headEnd/>
            <a:tailEnd/>
          </a:ln>
        </p:spPr>
      </p:pic>
      <p:sp>
        <p:nvSpPr>
          <p:cNvPr id="7171" name="Rectangle 3"/>
          <p:cNvSpPr>
            <a:spLocks noGrp="1" noChangeArrowheads="1"/>
          </p:cNvSpPr>
          <p:nvPr>
            <p:ph type="ctrTitle"/>
          </p:nvPr>
        </p:nvSpPr>
        <p:spPr>
          <a:xfrm>
            <a:off x="914401" y="1905000"/>
            <a:ext cx="7623175" cy="838200"/>
          </a:xfrm>
        </p:spPr>
        <p:txBody>
          <a:bodyPr/>
          <a:lstStyle>
            <a:lvl1pPr>
              <a:defRPr sz="3000">
                <a:solidFill>
                  <a:schemeClr val="tx1"/>
                </a:solidFill>
              </a:defRPr>
            </a:lvl1pPr>
          </a:lstStyle>
          <a:p>
            <a:r>
              <a:rPr lang="en-US"/>
              <a:t>Click to edit Master title style</a:t>
            </a:r>
            <a:endParaRPr lang="en-US" altLang="en-US" dirty="0"/>
          </a:p>
        </p:txBody>
      </p:sp>
      <p:sp>
        <p:nvSpPr>
          <p:cNvPr id="7172" name="Rectangle 4"/>
          <p:cNvSpPr>
            <a:spLocks noGrp="1" noChangeArrowheads="1"/>
          </p:cNvSpPr>
          <p:nvPr>
            <p:ph type="subTitle" idx="1"/>
          </p:nvPr>
        </p:nvSpPr>
        <p:spPr>
          <a:xfrm>
            <a:off x="914400" y="2971800"/>
            <a:ext cx="7543800" cy="990600"/>
          </a:xfrm>
        </p:spPr>
        <p:txBody>
          <a:bodyPr/>
          <a:lstStyle>
            <a:lvl1pPr marL="0" indent="0">
              <a:buFont typeface="Wingdings" pitchFamily="2" charset="2"/>
              <a:buNone/>
              <a:defRPr sz="2800" i="1"/>
            </a:lvl1pPr>
          </a:lstStyle>
          <a:p>
            <a:r>
              <a:rPr lang="en-US"/>
              <a:t>Click to edit Master subtitle style</a:t>
            </a:r>
            <a:endParaRPr lang="en-US" altLang="en-US"/>
          </a:p>
        </p:txBody>
      </p:sp>
      <p:sp>
        <p:nvSpPr>
          <p:cNvPr id="7" name="Rectangle 5"/>
          <p:cNvSpPr>
            <a:spLocks noGrp="1" noChangeArrowheads="1"/>
          </p:cNvSpPr>
          <p:nvPr>
            <p:ph type="dt" sz="half" idx="10"/>
          </p:nvPr>
        </p:nvSpPr>
        <p:spPr bwMode="auto">
          <a:xfrm>
            <a:off x="838200" y="4343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0"/>
          </p:nvPr>
        </p:nvSpPr>
        <p:spPr/>
        <p:txBody>
          <a:bodyPr/>
          <a:lstStyle>
            <a:lvl1pPr>
              <a:defRPr/>
            </a:lvl1pPr>
          </a:lstStyle>
          <a:p>
            <a:endParaRPr lang="en-US"/>
          </a:p>
        </p:txBody>
      </p:sp>
      <p:sp>
        <p:nvSpPr>
          <p:cNvPr id="5" name="Slide Number Placeholder 5"/>
          <p:cNvSpPr>
            <a:spLocks noGrp="1"/>
          </p:cNvSpPr>
          <p:nvPr>
            <p:ph type="sldNum" sz="quarter" idx="11"/>
          </p:nvPr>
        </p:nvSpPr>
        <p:spPr/>
        <p:txBody>
          <a:bodyPr/>
          <a:lstStyle>
            <a:lvl1pPr>
              <a:defRPr/>
            </a:lvl1pPr>
          </a:lstStyle>
          <a:p>
            <a:pPr>
              <a:defRPr/>
            </a:pPr>
            <a:fld id="{8F962496-805F-45AA-B593-51270119257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Footer Placeholder 4"/>
          <p:cNvSpPr>
            <a:spLocks noGrp="1"/>
          </p:cNvSpPr>
          <p:nvPr>
            <p:ph type="ftr" sz="quarter" idx="10"/>
          </p:nvPr>
        </p:nvSpPr>
        <p:spPr/>
        <p:txBody>
          <a:bodyPr/>
          <a:lstStyle>
            <a:lvl1pPr>
              <a:defRPr/>
            </a:lvl1pPr>
          </a:lstStyle>
          <a:p>
            <a:endParaRPr lang="en-US"/>
          </a:p>
        </p:txBody>
      </p:sp>
      <p:sp>
        <p:nvSpPr>
          <p:cNvPr id="5" name="Slide Number Placeholder 5"/>
          <p:cNvSpPr>
            <a:spLocks noGrp="1"/>
          </p:cNvSpPr>
          <p:nvPr>
            <p:ph type="sldNum" sz="quarter" idx="11"/>
          </p:nvPr>
        </p:nvSpPr>
        <p:spPr/>
        <p:txBody>
          <a:bodyPr/>
          <a:lstStyle>
            <a:lvl1pPr>
              <a:defRPr/>
            </a:lvl1pPr>
          </a:lstStyle>
          <a:p>
            <a:pPr>
              <a:defRPr/>
            </a:pPr>
            <a:fld id="{61F5C657-2BC5-4D4A-857C-F660B1F871E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pPr>
              <a:defRPr/>
            </a:pPr>
            <a:fld id="{330B7673-DFBC-4E6D-8552-3B7BB063CF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endParaRPr lang="en-US"/>
          </a:p>
        </p:txBody>
      </p:sp>
      <p:sp>
        <p:nvSpPr>
          <p:cNvPr id="8" name="Slide Number Placeholder 5"/>
          <p:cNvSpPr>
            <a:spLocks noGrp="1"/>
          </p:cNvSpPr>
          <p:nvPr>
            <p:ph type="sldNum" sz="quarter" idx="11"/>
          </p:nvPr>
        </p:nvSpPr>
        <p:spPr/>
        <p:txBody>
          <a:bodyPr/>
          <a:lstStyle>
            <a:lvl1pPr>
              <a:defRPr/>
            </a:lvl1pPr>
          </a:lstStyle>
          <a:p>
            <a:pPr>
              <a:defRPr/>
            </a:pPr>
            <a:fld id="{33720E4C-9118-408A-ABA7-835FC941693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endParaRPr lang="en-US"/>
          </a:p>
        </p:txBody>
      </p:sp>
      <p:sp>
        <p:nvSpPr>
          <p:cNvPr id="4" name="Slide Number Placeholder 5"/>
          <p:cNvSpPr>
            <a:spLocks noGrp="1"/>
          </p:cNvSpPr>
          <p:nvPr>
            <p:ph type="sldNum" sz="quarter" idx="11"/>
          </p:nvPr>
        </p:nvSpPr>
        <p:spPr/>
        <p:txBody>
          <a:bodyPr/>
          <a:lstStyle>
            <a:lvl1pPr>
              <a:defRPr/>
            </a:lvl1pPr>
          </a:lstStyle>
          <a:p>
            <a:pPr>
              <a:defRPr/>
            </a:pPr>
            <a:fld id="{D017080E-13FC-461D-8CD5-8DBCC634AA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endParaRPr lang="en-US"/>
          </a:p>
        </p:txBody>
      </p:sp>
      <p:sp>
        <p:nvSpPr>
          <p:cNvPr id="3" name="Slide Number Placeholder 5"/>
          <p:cNvSpPr>
            <a:spLocks noGrp="1"/>
          </p:cNvSpPr>
          <p:nvPr>
            <p:ph type="sldNum" sz="quarter" idx="11"/>
          </p:nvPr>
        </p:nvSpPr>
        <p:spPr/>
        <p:txBody>
          <a:bodyPr/>
          <a:lstStyle>
            <a:lvl1pPr>
              <a:defRPr/>
            </a:lvl1pPr>
          </a:lstStyle>
          <a:p>
            <a:pPr>
              <a:defRPr/>
            </a:pPr>
            <a:fld id="{2F2D12F1-0278-426B-BD3B-5CDAFA73E3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pPr>
              <a:defRPr/>
            </a:pPr>
            <a:fld id="{609BFCDA-B2D0-4375-9796-F70D3587C81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pPr>
              <a:defRPr/>
            </a:pPr>
            <a:fld id="{62E3627D-4883-492F-885B-9EB36B78772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43E42EB-33E0-4280-BB8F-B1EB035B8F50}" type="slidenum">
              <a:rPr lang="en-US"/>
              <a:pPr>
                <a:defRPr/>
              </a:pPr>
              <a:t>‹#›</a:t>
            </a:fld>
            <a:endParaRPr lang="en-US" dirty="0"/>
          </a:p>
        </p:txBody>
      </p:sp>
      <p:sp>
        <p:nvSpPr>
          <p:cNvPr id="7" name="Rectangle 6"/>
          <p:cNvSpPr/>
          <p:nvPr userDrawn="1"/>
        </p:nvSpPr>
        <p:spPr>
          <a:xfrm>
            <a:off x="0" y="0"/>
            <a:ext cx="9144000" cy="228600"/>
          </a:xfrm>
          <a:prstGeom prst="rect">
            <a:avLst/>
          </a:prstGeom>
          <a:solidFill>
            <a:srgbClr val="2536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1" name="Picture 7"/>
          <p:cNvPicPr>
            <a:picLocks noChangeAspect="1"/>
          </p:cNvPicPr>
          <p:nvPr userDrawn="1"/>
        </p:nvPicPr>
        <p:blipFill>
          <a:blip r:embed="rId14"/>
          <a:srcRect/>
          <a:stretch>
            <a:fillRect/>
          </a:stretch>
        </p:blipFill>
        <p:spPr bwMode="auto">
          <a:xfrm>
            <a:off x="0" y="230188"/>
            <a:ext cx="9144000" cy="93662"/>
          </a:xfrm>
          <a:prstGeom prst="rect">
            <a:avLst/>
          </a:prstGeom>
          <a:noFill/>
          <a:ln w="9525">
            <a:noFill/>
            <a:miter lim="800000"/>
            <a:headEnd/>
            <a:tailEnd/>
          </a:ln>
        </p:spPr>
      </p:pic>
      <p:pic>
        <p:nvPicPr>
          <p:cNvPr id="1032" name="Picture 8"/>
          <p:cNvPicPr>
            <a:picLocks noChangeAspect="1"/>
          </p:cNvPicPr>
          <p:nvPr userDrawn="1"/>
        </p:nvPicPr>
        <p:blipFill>
          <a:blip r:embed="rId15"/>
          <a:srcRect/>
          <a:stretch>
            <a:fillRect/>
          </a:stretch>
        </p:blipFill>
        <p:spPr bwMode="auto">
          <a:xfrm>
            <a:off x="-1588" y="6769102"/>
            <a:ext cx="9144001" cy="93663"/>
          </a:xfrm>
          <a:prstGeom prst="rect">
            <a:avLst/>
          </a:prstGeom>
          <a:noFill/>
          <a:ln w="9525">
            <a:noFill/>
            <a:miter lim="800000"/>
            <a:headEnd/>
            <a:tailEnd/>
          </a:ln>
        </p:spPr>
      </p:pic>
      <p:pic>
        <p:nvPicPr>
          <p:cNvPr id="1033" name="Picture 3"/>
          <p:cNvPicPr>
            <a:picLocks noChangeAspect="1"/>
          </p:cNvPicPr>
          <p:nvPr userDrawn="1"/>
        </p:nvPicPr>
        <p:blipFill>
          <a:blip r:embed="rId16"/>
          <a:srcRect/>
          <a:stretch>
            <a:fillRect/>
          </a:stretch>
        </p:blipFill>
        <p:spPr bwMode="auto">
          <a:xfrm>
            <a:off x="7010401" y="6219827"/>
            <a:ext cx="1946275" cy="512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Lst>
  <p:hf sldNum="0" hdr="0" ftr="0" dt="0"/>
  <p:txStyles>
    <p:titleStyle>
      <a:lvl1pPr algn="l" rtl="0" eaLnBrk="1" fontAlgn="base" hangingPunct="1">
        <a:spcBef>
          <a:spcPct val="0"/>
        </a:spcBef>
        <a:spcAft>
          <a:spcPct val="0"/>
        </a:spcAft>
        <a:defRPr sz="4400" kern="1200">
          <a:solidFill>
            <a:srgbClr val="72A84F"/>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rgbClr val="72A84F"/>
          </a:solidFill>
          <a:latin typeface="Arial" charset="0"/>
          <a:cs typeface="Arial" charset="0"/>
        </a:defRPr>
      </a:lvl2pPr>
      <a:lvl3pPr algn="l" rtl="0" eaLnBrk="1" fontAlgn="base" hangingPunct="1">
        <a:spcBef>
          <a:spcPct val="0"/>
        </a:spcBef>
        <a:spcAft>
          <a:spcPct val="0"/>
        </a:spcAft>
        <a:defRPr sz="4400">
          <a:solidFill>
            <a:srgbClr val="72A84F"/>
          </a:solidFill>
          <a:latin typeface="Arial" charset="0"/>
          <a:cs typeface="Arial" charset="0"/>
        </a:defRPr>
      </a:lvl3pPr>
      <a:lvl4pPr algn="l" rtl="0" eaLnBrk="1" fontAlgn="base" hangingPunct="1">
        <a:spcBef>
          <a:spcPct val="0"/>
        </a:spcBef>
        <a:spcAft>
          <a:spcPct val="0"/>
        </a:spcAft>
        <a:defRPr sz="4400">
          <a:solidFill>
            <a:srgbClr val="72A84F"/>
          </a:solidFill>
          <a:latin typeface="Arial" charset="0"/>
          <a:cs typeface="Arial" charset="0"/>
        </a:defRPr>
      </a:lvl4pPr>
      <a:lvl5pPr algn="l" rtl="0" eaLnBrk="1" fontAlgn="base" hangingPunct="1">
        <a:spcBef>
          <a:spcPct val="0"/>
        </a:spcBef>
        <a:spcAft>
          <a:spcPct val="0"/>
        </a:spcAft>
        <a:defRPr sz="4400">
          <a:solidFill>
            <a:srgbClr val="72A84F"/>
          </a:solidFill>
          <a:latin typeface="Arial" charset="0"/>
          <a:cs typeface="Arial" charset="0"/>
        </a:defRPr>
      </a:lvl5pPr>
      <a:lvl6pPr marL="457200" algn="l" rtl="0" eaLnBrk="1" fontAlgn="base" hangingPunct="1">
        <a:spcBef>
          <a:spcPct val="0"/>
        </a:spcBef>
        <a:spcAft>
          <a:spcPct val="0"/>
        </a:spcAft>
        <a:defRPr sz="4400">
          <a:solidFill>
            <a:srgbClr val="72A84F"/>
          </a:solidFill>
          <a:latin typeface="Arial" charset="0"/>
          <a:cs typeface="Arial" charset="0"/>
        </a:defRPr>
      </a:lvl6pPr>
      <a:lvl7pPr marL="914400" algn="l" rtl="0" eaLnBrk="1" fontAlgn="base" hangingPunct="1">
        <a:spcBef>
          <a:spcPct val="0"/>
        </a:spcBef>
        <a:spcAft>
          <a:spcPct val="0"/>
        </a:spcAft>
        <a:defRPr sz="4400">
          <a:solidFill>
            <a:srgbClr val="72A84F"/>
          </a:solidFill>
          <a:latin typeface="Arial" charset="0"/>
          <a:cs typeface="Arial" charset="0"/>
        </a:defRPr>
      </a:lvl7pPr>
      <a:lvl8pPr marL="1371600" algn="l" rtl="0" eaLnBrk="1" fontAlgn="base" hangingPunct="1">
        <a:spcBef>
          <a:spcPct val="0"/>
        </a:spcBef>
        <a:spcAft>
          <a:spcPct val="0"/>
        </a:spcAft>
        <a:defRPr sz="4400">
          <a:solidFill>
            <a:srgbClr val="72A84F"/>
          </a:solidFill>
          <a:latin typeface="Arial" charset="0"/>
          <a:cs typeface="Arial" charset="0"/>
        </a:defRPr>
      </a:lvl8pPr>
      <a:lvl9pPr marL="1828800" algn="l" rtl="0" eaLnBrk="1" fontAlgn="base" hangingPunct="1">
        <a:spcBef>
          <a:spcPct val="0"/>
        </a:spcBef>
        <a:spcAft>
          <a:spcPct val="0"/>
        </a:spcAft>
        <a:defRPr sz="4400">
          <a:solidFill>
            <a:srgbClr val="72A84F"/>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oregon.gov/DHS/EMPLOYMENT/VR/Pages/Policies-Rules.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772400" cy="1066800"/>
          </a:xfrm>
        </p:spPr>
        <p:txBody>
          <a:bodyPr/>
          <a:lstStyle/>
          <a:p>
            <a:r>
              <a:rPr lang="en-US" dirty="0" smtClean="0">
                <a:solidFill>
                  <a:schemeClr val="tx2">
                    <a:lumMod val="75000"/>
                  </a:schemeClr>
                </a:solidFill>
              </a:rPr>
              <a:t>Supported Employment</a:t>
            </a:r>
            <a:endParaRPr lang="en-US" dirty="0">
              <a:solidFill>
                <a:schemeClr val="tx2">
                  <a:lumMod val="75000"/>
                </a:schemeClr>
              </a:solidFill>
            </a:endParaRPr>
          </a:p>
        </p:txBody>
      </p:sp>
      <p:sp>
        <p:nvSpPr>
          <p:cNvPr id="3" name="Content Placeholder 2"/>
          <p:cNvSpPr>
            <a:spLocks noGrp="1"/>
          </p:cNvSpPr>
          <p:nvPr>
            <p:ph idx="1"/>
          </p:nvPr>
        </p:nvSpPr>
        <p:spPr>
          <a:xfrm>
            <a:off x="228600" y="2514600"/>
            <a:ext cx="8686800" cy="3657598"/>
          </a:xfrm>
        </p:spPr>
        <p:txBody>
          <a:bodyPr/>
          <a:lstStyle/>
          <a:p>
            <a:pPr>
              <a:lnSpc>
                <a:spcPct val="80000"/>
              </a:lnSpc>
            </a:pPr>
            <a:r>
              <a:rPr lang="en-US" dirty="0">
                <a:solidFill>
                  <a:srgbClr val="25366F"/>
                </a:solidFill>
                <a:latin typeface="Arial" charset="0"/>
                <a:cs typeface="Arial" charset="0"/>
              </a:rPr>
              <a:t>Workforce Innovation </a:t>
            </a:r>
            <a:r>
              <a:rPr lang="en-US" dirty="0" smtClean="0">
                <a:solidFill>
                  <a:srgbClr val="25366F"/>
                </a:solidFill>
                <a:latin typeface="Arial" charset="0"/>
                <a:cs typeface="Arial" charset="0"/>
              </a:rPr>
              <a:t>Opportunity </a:t>
            </a:r>
            <a:r>
              <a:rPr lang="en-US" dirty="0">
                <a:solidFill>
                  <a:srgbClr val="25366F"/>
                </a:solidFill>
                <a:latin typeface="Arial" charset="0"/>
                <a:cs typeface="Arial" charset="0"/>
              </a:rPr>
              <a:t>ACT (WIOA)</a:t>
            </a:r>
          </a:p>
          <a:p>
            <a:pPr algn="ctr">
              <a:lnSpc>
                <a:spcPct val="80000"/>
              </a:lnSpc>
            </a:pPr>
            <a:endParaRPr lang="en-US" sz="2800" b="1" dirty="0">
              <a:solidFill>
                <a:srgbClr val="25366F"/>
              </a:solidFill>
              <a:latin typeface="Arial" charset="0"/>
              <a:cs typeface="Arial" charset="0"/>
            </a:endParaRPr>
          </a:p>
          <a:p>
            <a:pPr algn="ctr">
              <a:lnSpc>
                <a:spcPct val="80000"/>
              </a:lnSpc>
            </a:pPr>
            <a:r>
              <a:rPr lang="en-US" dirty="0">
                <a:solidFill>
                  <a:schemeClr val="tx2">
                    <a:lumMod val="75000"/>
                  </a:schemeClr>
                </a:solidFill>
                <a:latin typeface="Arial" charset="0"/>
                <a:cs typeface="Arial" charset="0"/>
              </a:rPr>
              <a:t>10 changes:</a:t>
            </a:r>
          </a:p>
          <a:p>
            <a:pPr algn="ctr">
              <a:lnSpc>
                <a:spcPct val="80000"/>
              </a:lnSpc>
            </a:pPr>
            <a:r>
              <a:rPr lang="en-US" dirty="0">
                <a:solidFill>
                  <a:schemeClr val="tx2">
                    <a:lumMod val="75000"/>
                  </a:schemeClr>
                </a:solidFill>
                <a:latin typeface="Arial" charset="0"/>
                <a:cs typeface="Arial" charset="0"/>
              </a:rPr>
              <a:t>WIOA and Supported Employment</a:t>
            </a:r>
          </a:p>
          <a:p>
            <a:pPr algn="ctr">
              <a:lnSpc>
                <a:spcPct val="80000"/>
              </a:lnSpc>
            </a:pPr>
            <a:endParaRPr lang="en-US" altLang="en-US" sz="1400" dirty="0">
              <a:solidFill>
                <a:schemeClr val="tx2">
                  <a:lumMod val="75000"/>
                </a:schemeClr>
              </a:solidFill>
              <a:latin typeface="Arial" charset="0"/>
              <a:cs typeface="Arial" charset="0"/>
            </a:endParaRPr>
          </a:p>
          <a:p>
            <a:pPr algn="ctr">
              <a:lnSpc>
                <a:spcPct val="80000"/>
              </a:lnSpc>
            </a:pPr>
            <a:r>
              <a:rPr lang="en-US" altLang="en-US" dirty="0">
                <a:solidFill>
                  <a:schemeClr val="tx2">
                    <a:lumMod val="75000"/>
                  </a:schemeClr>
                </a:solidFill>
                <a:latin typeface="Arial" charset="0"/>
                <a:cs typeface="Arial" charset="0"/>
              </a:rPr>
              <a:t>Presented via Skype on February 28, 2018</a:t>
            </a:r>
          </a:p>
          <a:p>
            <a:endParaRPr lang="en-US" dirty="0"/>
          </a:p>
        </p:txBody>
      </p:sp>
    </p:spTree>
    <p:extLst>
      <p:ext uri="{BB962C8B-B14F-4D97-AF65-F5344CB8AC3E}">
        <p14:creationId xmlns:p14="http://schemas.microsoft.com/office/powerpoint/2010/main" val="906210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Short term basis</a:t>
            </a:r>
          </a:p>
        </p:txBody>
      </p:sp>
      <p:sp>
        <p:nvSpPr>
          <p:cNvPr id="3" name="Content Placeholder 2"/>
          <p:cNvSpPr>
            <a:spLocks noGrp="1"/>
          </p:cNvSpPr>
          <p:nvPr>
            <p:ph idx="1"/>
          </p:nvPr>
        </p:nvSpPr>
        <p:spPr/>
        <p:txBody>
          <a:bodyPr/>
          <a:lstStyle/>
          <a:p>
            <a:r>
              <a:rPr lang="en-US" dirty="0"/>
              <a:t>Intended for those who because of nature and severity of disability need intensive supported employment services and extended services after transition; </a:t>
            </a:r>
          </a:p>
          <a:p>
            <a:r>
              <a:rPr lang="en-US" dirty="0"/>
              <a:t>where can reasonably anticipate achieving competitive integrated employment; </a:t>
            </a:r>
          </a:p>
          <a:p>
            <a:r>
              <a:rPr lang="en-US" dirty="0"/>
              <a:t>Working in integrated but not competitive setting on a short term basis (6 months)</a:t>
            </a:r>
          </a:p>
        </p:txBody>
      </p:sp>
    </p:spTree>
    <p:extLst>
      <p:ext uri="{BB962C8B-B14F-4D97-AF65-F5344CB8AC3E}">
        <p14:creationId xmlns:p14="http://schemas.microsoft.com/office/powerpoint/2010/main" val="1350217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Supported employment services</a:t>
            </a:r>
          </a:p>
        </p:txBody>
      </p:sp>
      <p:sp>
        <p:nvSpPr>
          <p:cNvPr id="3" name="Content Placeholder 2"/>
          <p:cNvSpPr>
            <a:spLocks noGrp="1"/>
          </p:cNvSpPr>
          <p:nvPr>
            <p:ph idx="1"/>
          </p:nvPr>
        </p:nvSpPr>
        <p:spPr>
          <a:xfrm>
            <a:off x="457200" y="1417638"/>
            <a:ext cx="8229600" cy="4708527"/>
          </a:xfrm>
        </p:spPr>
        <p:txBody>
          <a:bodyPr/>
          <a:lstStyle/>
          <a:p>
            <a:r>
              <a:rPr lang="en-US" dirty="0"/>
              <a:t>Support services can be provided as needed before employment to assure informed choice…., but</a:t>
            </a:r>
          </a:p>
          <a:p>
            <a:pPr marL="0" indent="0">
              <a:buNone/>
            </a:pPr>
            <a:endParaRPr lang="en-US" dirty="0"/>
          </a:p>
          <a:p>
            <a:r>
              <a:rPr lang="en-US" dirty="0"/>
              <a:t>Supported employment services happen during employment (between starting employment and closing the case file).</a:t>
            </a:r>
          </a:p>
          <a:p>
            <a:pPr marL="0" indent="0">
              <a:buNone/>
            </a:pPr>
            <a:endParaRPr lang="en-US" sz="1050" dirty="0"/>
          </a:p>
          <a:p>
            <a:r>
              <a:rPr lang="en-US" dirty="0"/>
              <a:t>Maximum time increased to 24 months.</a:t>
            </a:r>
          </a:p>
        </p:txBody>
      </p:sp>
    </p:spTree>
    <p:extLst>
      <p:ext uri="{BB962C8B-B14F-4D97-AF65-F5344CB8AC3E}">
        <p14:creationId xmlns:p14="http://schemas.microsoft.com/office/powerpoint/2010/main" val="3342918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Documentation -- must show:</a:t>
            </a:r>
          </a:p>
        </p:txBody>
      </p:sp>
      <p:sp>
        <p:nvSpPr>
          <p:cNvPr id="3" name="Content Placeholder 2"/>
          <p:cNvSpPr>
            <a:spLocks noGrp="1"/>
          </p:cNvSpPr>
          <p:nvPr>
            <p:ph idx="1"/>
          </p:nvPr>
        </p:nvSpPr>
        <p:spPr>
          <a:xfrm>
            <a:off x="457200" y="1417638"/>
            <a:ext cx="8229600" cy="4708527"/>
          </a:xfrm>
        </p:spPr>
        <p:txBody>
          <a:bodyPr/>
          <a:lstStyle/>
          <a:p>
            <a:r>
              <a:rPr lang="en-US" dirty="0"/>
              <a:t>Before closing the file, VRC and Participant agree that no additional time is needed (even if used full 24 months);</a:t>
            </a:r>
          </a:p>
          <a:p>
            <a:r>
              <a:rPr lang="en-US" dirty="0"/>
              <a:t>That the employment is competitive and integrated;</a:t>
            </a:r>
          </a:p>
          <a:p>
            <a:r>
              <a:rPr lang="en-US" dirty="0"/>
              <a:t>That it meets  </a:t>
            </a:r>
          </a:p>
          <a:p>
            <a:r>
              <a:rPr lang="en-US" dirty="0"/>
              <a:t>Verify wages at employment and at case file closure.</a:t>
            </a:r>
          </a:p>
          <a:p>
            <a:endParaRPr lang="en-US" dirty="0"/>
          </a:p>
        </p:txBody>
      </p:sp>
    </p:spTree>
    <p:extLst>
      <p:ext uri="{BB962C8B-B14F-4D97-AF65-F5344CB8AC3E}">
        <p14:creationId xmlns:p14="http://schemas.microsoft.com/office/powerpoint/2010/main" val="1470920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Oregon changes</a:t>
            </a:r>
          </a:p>
        </p:txBody>
      </p:sp>
      <p:sp>
        <p:nvSpPr>
          <p:cNvPr id="3" name="Content Placeholder 2"/>
          <p:cNvSpPr>
            <a:spLocks noGrp="1"/>
          </p:cNvSpPr>
          <p:nvPr>
            <p:ph idx="1"/>
          </p:nvPr>
        </p:nvSpPr>
        <p:spPr/>
        <p:txBody>
          <a:bodyPr/>
          <a:lstStyle/>
          <a:p>
            <a:r>
              <a:rPr lang="en-US" dirty="0"/>
              <a:t>Increased subminimum wage</a:t>
            </a:r>
          </a:p>
          <a:p>
            <a:endParaRPr lang="en-US" sz="1000" dirty="0"/>
          </a:p>
          <a:p>
            <a:r>
              <a:rPr lang="en-US" dirty="0"/>
              <a:t>Settlement in Lane v. Brown lawsuit:</a:t>
            </a:r>
          </a:p>
          <a:p>
            <a:pPr lvl="1"/>
            <a:r>
              <a:rPr lang="en-US" dirty="0"/>
              <a:t>20 hour per week standard for planning supported employment (document hours desired in IPE)</a:t>
            </a:r>
          </a:p>
          <a:p>
            <a:pPr lvl="1"/>
            <a:endParaRPr lang="en-US" sz="1000" dirty="0"/>
          </a:p>
          <a:p>
            <a:pPr lvl="1"/>
            <a:r>
              <a:rPr lang="en-US" dirty="0"/>
              <a:t>Greater collaboration between VR and DD</a:t>
            </a:r>
          </a:p>
        </p:txBody>
      </p:sp>
    </p:spTree>
    <p:extLst>
      <p:ext uri="{BB962C8B-B14F-4D97-AF65-F5344CB8AC3E}">
        <p14:creationId xmlns:p14="http://schemas.microsoft.com/office/powerpoint/2010/main" val="1115177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AC2F13-7831-4D8F-816F-166388AF3C5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 xmlns:a16="http://schemas.microsoft.com/office/drawing/2014/main" id="{B70DC216-6953-4340-9982-EAB3C6560CBE}"/>
              </a:ext>
            </a:extLst>
          </p:cNvPr>
          <p:cNvSpPr>
            <a:spLocks noGrp="1"/>
          </p:cNvSpPr>
          <p:nvPr>
            <p:ph idx="1"/>
          </p:nvPr>
        </p:nvSpPr>
        <p:spPr/>
        <p:txBody>
          <a:bodyPr/>
          <a:lstStyle/>
          <a:p>
            <a:pPr marL="0" indent="0">
              <a:buNone/>
            </a:pPr>
            <a:r>
              <a:rPr lang="en-US" dirty="0"/>
              <a:t>At the Oregon VR website’s Policy </a:t>
            </a:r>
            <a:r>
              <a:rPr lang="en-US"/>
              <a:t>Page </a:t>
            </a:r>
            <a:r>
              <a:rPr lang="en-US" sz="2400" smtClean="0">
                <a:hlinkClick r:id="rId2"/>
              </a:rPr>
              <a:t>Oregon DHS VR policies and rules</a:t>
            </a:r>
            <a:endParaRPr lang="en-US" sz="2400" dirty="0"/>
          </a:p>
          <a:p>
            <a:pPr marL="0" indent="0">
              <a:buNone/>
            </a:pPr>
            <a:endParaRPr lang="en-US" sz="1800" dirty="0"/>
          </a:p>
          <a:p>
            <a:pPr marL="0" indent="0">
              <a:buNone/>
            </a:pPr>
            <a:r>
              <a:rPr lang="en-US" sz="2400" dirty="0"/>
              <a:t>You will find:</a:t>
            </a:r>
          </a:p>
          <a:p>
            <a:r>
              <a:rPr lang="en-US" sz="2400" dirty="0"/>
              <a:t>VR-IM-17-08  Revised Supported Employment Procedures Manual – Including WIOA (6/30/17)</a:t>
            </a:r>
          </a:p>
          <a:p>
            <a:r>
              <a:rPr lang="en-US" sz="2400" dirty="0"/>
              <a:t>Supported Employment Manual – Oregon Vocational Rehabilitation (03/14/17)</a:t>
            </a:r>
          </a:p>
          <a:p>
            <a:r>
              <a:rPr lang="en-US" sz="2400" dirty="0"/>
              <a:t>VR-IM-18-06 Temporary, Seasonal, On-Call (Intermittent) Employment (Re-issued as IM: 03/30/2017)</a:t>
            </a:r>
          </a:p>
          <a:p>
            <a:endParaRPr lang="en-US" sz="2400" dirty="0"/>
          </a:p>
        </p:txBody>
      </p:sp>
    </p:spTree>
    <p:extLst>
      <p:ext uri="{BB962C8B-B14F-4D97-AF65-F5344CB8AC3E}">
        <p14:creationId xmlns:p14="http://schemas.microsoft.com/office/powerpoint/2010/main" val="1923516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sz="3600" dirty="0"/>
              <a:t>WIOA was enacted into law July, 2014</a:t>
            </a:r>
            <a:endParaRPr lang="en-US" sz="3600" dirty="0"/>
          </a:p>
        </p:txBody>
      </p:sp>
      <p:sp>
        <p:nvSpPr>
          <p:cNvPr id="3" name="Content Placeholder 2"/>
          <p:cNvSpPr>
            <a:spLocks noGrp="1"/>
          </p:cNvSpPr>
          <p:nvPr>
            <p:ph idx="1"/>
          </p:nvPr>
        </p:nvSpPr>
        <p:spPr/>
        <p:txBody>
          <a:bodyPr/>
          <a:lstStyle/>
          <a:p>
            <a:pPr marL="0" indent="0">
              <a:buNone/>
            </a:pPr>
            <a:r>
              <a:rPr lang="en-US" dirty="0"/>
              <a:t>Rehabilitation services administration posted final regulations August, 2016.</a:t>
            </a:r>
          </a:p>
          <a:p>
            <a:pPr marL="0" indent="0">
              <a:buNone/>
            </a:pPr>
            <a:endParaRPr lang="en-US" sz="1200" dirty="0"/>
          </a:p>
          <a:p>
            <a:pPr marL="0" indent="0">
              <a:buNone/>
            </a:pPr>
            <a:r>
              <a:rPr lang="en-US" dirty="0"/>
              <a:t>Oregon VR must revise both Oregon Administrative Rules (OAR) and VR procedures (formally called the VR Policy Manual) to align with federal and state law. </a:t>
            </a:r>
          </a:p>
          <a:p>
            <a:pPr marL="0" indent="0">
              <a:buNone/>
            </a:pPr>
            <a:endParaRPr lang="en-US" sz="1200" dirty="0"/>
          </a:p>
          <a:p>
            <a:pPr marL="0" indent="0">
              <a:buNone/>
            </a:pPr>
            <a:r>
              <a:rPr lang="en-US" dirty="0"/>
              <a:t>The Supported Employment Procedures Manual is part of that work.</a:t>
            </a:r>
          </a:p>
          <a:p>
            <a:endParaRPr lang="en-US" dirty="0"/>
          </a:p>
        </p:txBody>
      </p:sp>
    </p:spTree>
    <p:extLst>
      <p:ext uri="{BB962C8B-B14F-4D97-AF65-F5344CB8AC3E}">
        <p14:creationId xmlns:p14="http://schemas.microsoft.com/office/powerpoint/2010/main" val="149680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10 changes:</a:t>
            </a:r>
          </a:p>
        </p:txBody>
      </p:sp>
      <p:sp>
        <p:nvSpPr>
          <p:cNvPr id="3" name="Content Placeholder 2"/>
          <p:cNvSpPr>
            <a:spLocks noGrp="1"/>
          </p:cNvSpPr>
          <p:nvPr>
            <p:ph idx="1"/>
          </p:nvPr>
        </p:nvSpPr>
        <p:spPr>
          <a:xfrm>
            <a:off x="762000" y="1143000"/>
            <a:ext cx="7924800" cy="5213352"/>
          </a:xfrm>
        </p:spPr>
        <p:txBody>
          <a:bodyPr/>
          <a:lstStyle/>
          <a:p>
            <a:pPr marL="625475" indent="-625475">
              <a:buFont typeface="+mj-lt"/>
              <a:buAutoNum type="arabicPeriod"/>
            </a:pPr>
            <a:r>
              <a:rPr lang="en-US" sz="2800" dirty="0"/>
              <a:t>Collaboration with others emphasized</a:t>
            </a:r>
          </a:p>
          <a:p>
            <a:pPr marL="625475" indent="-625475">
              <a:buFont typeface="+mj-lt"/>
              <a:buAutoNum type="arabicPeriod"/>
            </a:pPr>
            <a:r>
              <a:rPr lang="en-US" sz="2800" dirty="0"/>
              <a:t>Emphasis on services for youth (14-24)</a:t>
            </a:r>
          </a:p>
          <a:p>
            <a:pPr marL="625475" indent="-625475">
              <a:buFont typeface="+mj-lt"/>
              <a:buAutoNum type="arabicPeriod"/>
            </a:pPr>
            <a:r>
              <a:rPr lang="en-US" sz="2800" dirty="0"/>
              <a:t>Competitive Integrated Employment</a:t>
            </a:r>
          </a:p>
          <a:p>
            <a:pPr marL="625475" indent="-625475">
              <a:buFont typeface="+mj-lt"/>
              <a:buAutoNum type="arabicPeriod"/>
            </a:pPr>
            <a:r>
              <a:rPr lang="en-US" sz="2800" dirty="0"/>
              <a:t>Part-time employment </a:t>
            </a:r>
          </a:p>
          <a:p>
            <a:pPr marL="625475" indent="-625475">
              <a:buFont typeface="+mj-lt"/>
              <a:buAutoNum type="arabicPeriod"/>
            </a:pPr>
            <a:r>
              <a:rPr lang="en-US" sz="2800" dirty="0"/>
              <a:t>Extended services for youth</a:t>
            </a:r>
          </a:p>
          <a:p>
            <a:pPr marL="625475" indent="-625475">
              <a:buFont typeface="+mj-lt"/>
              <a:buAutoNum type="arabicPeriod"/>
            </a:pPr>
            <a:r>
              <a:rPr lang="en-US" sz="2800" dirty="0"/>
              <a:t>Integrated/not competitive </a:t>
            </a:r>
            <a:r>
              <a:rPr lang="en-US" sz="2000" dirty="0"/>
              <a:t>(integrated with support)</a:t>
            </a:r>
            <a:endParaRPr lang="en-US" sz="2800" dirty="0"/>
          </a:p>
          <a:p>
            <a:pPr marL="625475" indent="-625475">
              <a:buFont typeface="+mj-lt"/>
              <a:buAutoNum type="arabicPeriod"/>
            </a:pPr>
            <a:r>
              <a:rPr lang="en-US" sz="2800" dirty="0"/>
              <a:t>Short term basis</a:t>
            </a:r>
          </a:p>
          <a:p>
            <a:pPr marL="625475" indent="-625475">
              <a:buFont typeface="+mj-lt"/>
              <a:buAutoNum type="arabicPeriod"/>
            </a:pPr>
            <a:r>
              <a:rPr lang="en-US" sz="2800" dirty="0"/>
              <a:t>Length of Supported Employment Services</a:t>
            </a:r>
          </a:p>
          <a:p>
            <a:pPr marL="625475" indent="-625475">
              <a:buFont typeface="+mj-lt"/>
              <a:buAutoNum type="arabicPeriod"/>
            </a:pPr>
            <a:r>
              <a:rPr lang="en-US" sz="2800" dirty="0"/>
              <a:t>Documentation </a:t>
            </a:r>
          </a:p>
          <a:p>
            <a:pPr marL="625475" indent="-625475">
              <a:buFont typeface="+mj-lt"/>
              <a:buAutoNum type="arabicPeriod"/>
            </a:pPr>
            <a:r>
              <a:rPr lang="en-US" sz="2800" dirty="0"/>
              <a:t>Oregon changes</a:t>
            </a:r>
          </a:p>
        </p:txBody>
      </p:sp>
    </p:spTree>
    <p:extLst>
      <p:ext uri="{BB962C8B-B14F-4D97-AF65-F5344CB8AC3E}">
        <p14:creationId xmlns:p14="http://schemas.microsoft.com/office/powerpoint/2010/main" val="263721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Collaboration with:</a:t>
            </a:r>
          </a:p>
        </p:txBody>
      </p:sp>
      <p:sp>
        <p:nvSpPr>
          <p:cNvPr id="3" name="Content Placeholder 2"/>
          <p:cNvSpPr>
            <a:spLocks noGrp="1"/>
          </p:cNvSpPr>
          <p:nvPr>
            <p:ph idx="1"/>
          </p:nvPr>
        </p:nvSpPr>
        <p:spPr/>
        <p:txBody>
          <a:bodyPr/>
          <a:lstStyle/>
          <a:p>
            <a:r>
              <a:rPr lang="en-US" dirty="0"/>
              <a:t>Extended services funding sources</a:t>
            </a:r>
          </a:p>
          <a:p>
            <a:pPr lvl="1"/>
            <a:r>
              <a:rPr lang="en-US" dirty="0"/>
              <a:t>DHS/ODDS, APD</a:t>
            </a:r>
          </a:p>
          <a:p>
            <a:pPr lvl="1"/>
            <a:r>
              <a:rPr lang="en-US" dirty="0"/>
              <a:t>OHA/ Mental health</a:t>
            </a:r>
          </a:p>
          <a:p>
            <a:pPr marL="0" indent="0">
              <a:buNone/>
            </a:pPr>
            <a:endParaRPr lang="en-US" sz="1000" dirty="0"/>
          </a:p>
          <a:p>
            <a:r>
              <a:rPr lang="en-US" dirty="0"/>
              <a:t>The Workforce system</a:t>
            </a:r>
          </a:p>
          <a:p>
            <a:endParaRPr lang="en-US" sz="1000" dirty="0"/>
          </a:p>
          <a:p>
            <a:r>
              <a:rPr lang="en-US" dirty="0"/>
              <a:t>The Participant’s Team</a:t>
            </a:r>
          </a:p>
          <a:p>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53238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sz="3800" dirty="0"/>
              <a:t>Emphasis on services to youth</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…..”including youth with a disability/ with a most significant disability…..</a:t>
            </a:r>
          </a:p>
          <a:p>
            <a:endParaRPr lang="en-US" sz="1000" dirty="0"/>
          </a:p>
          <a:p>
            <a:r>
              <a:rPr lang="en-US" dirty="0"/>
              <a:t>New services for youth </a:t>
            </a:r>
          </a:p>
          <a:p>
            <a:pPr lvl="1"/>
            <a:r>
              <a:rPr lang="en-US" dirty="0"/>
              <a:t>Extended services for supported employment</a:t>
            </a:r>
          </a:p>
          <a:p>
            <a:pPr lvl="1"/>
            <a:r>
              <a:rPr lang="en-US" dirty="0"/>
              <a:t>Pre-Employment Transition Services</a:t>
            </a:r>
          </a:p>
          <a:p>
            <a:pPr lvl="1"/>
            <a:r>
              <a:rPr lang="en-US" dirty="0"/>
              <a:t>Subminimum Wage services to youth seeking subminimum wage employment</a:t>
            </a:r>
          </a:p>
          <a:p>
            <a:pPr lvl="1"/>
            <a:endParaRPr lang="en-US" dirty="0"/>
          </a:p>
        </p:txBody>
      </p:sp>
    </p:spTree>
    <p:extLst>
      <p:ext uri="{BB962C8B-B14F-4D97-AF65-F5344CB8AC3E}">
        <p14:creationId xmlns:p14="http://schemas.microsoft.com/office/powerpoint/2010/main" val="370786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Competitive integrated employment</a:t>
            </a:r>
          </a:p>
        </p:txBody>
      </p:sp>
      <p:sp>
        <p:nvSpPr>
          <p:cNvPr id="3" name="Content Placeholder 2"/>
          <p:cNvSpPr>
            <a:spLocks noGrp="1"/>
          </p:cNvSpPr>
          <p:nvPr>
            <p:ph idx="1"/>
          </p:nvPr>
        </p:nvSpPr>
        <p:spPr/>
        <p:txBody>
          <a:bodyPr/>
          <a:lstStyle/>
          <a:p>
            <a:pPr marL="0" indent="0">
              <a:buNone/>
            </a:pPr>
            <a:r>
              <a:rPr lang="en-US" dirty="0"/>
              <a:t>When weighing whether a job is competitive integrated employment, there are two components:</a:t>
            </a:r>
          </a:p>
          <a:p>
            <a:r>
              <a:rPr lang="en-US" dirty="0"/>
              <a:t>Wage, benefits and advancement</a:t>
            </a:r>
          </a:p>
          <a:p>
            <a:r>
              <a:rPr lang="en-US" dirty="0"/>
              <a:t>Business </a:t>
            </a:r>
          </a:p>
          <a:p>
            <a:pPr lvl="1"/>
            <a:r>
              <a:rPr lang="en-US" dirty="0"/>
              <a:t>Is typical for the local labor market</a:t>
            </a:r>
          </a:p>
          <a:p>
            <a:pPr lvl="1"/>
            <a:r>
              <a:rPr lang="en-US" dirty="0"/>
              <a:t>Participant interacts with individuals without disabilities</a:t>
            </a:r>
          </a:p>
        </p:txBody>
      </p:sp>
    </p:spTree>
    <p:extLst>
      <p:ext uri="{BB962C8B-B14F-4D97-AF65-F5344CB8AC3E}">
        <p14:creationId xmlns:p14="http://schemas.microsoft.com/office/powerpoint/2010/main" val="2740384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Part-time employment</a:t>
            </a:r>
          </a:p>
        </p:txBody>
      </p:sp>
      <p:sp>
        <p:nvSpPr>
          <p:cNvPr id="3" name="Content Placeholder 2"/>
          <p:cNvSpPr>
            <a:spLocks noGrp="1"/>
          </p:cNvSpPr>
          <p:nvPr>
            <p:ph idx="1"/>
          </p:nvPr>
        </p:nvSpPr>
        <p:spPr/>
        <p:txBody>
          <a:bodyPr/>
          <a:lstStyle/>
          <a:p>
            <a:r>
              <a:rPr lang="en-US" dirty="0"/>
              <a:t>Any type of part-time employment can be a successful rehab if:</a:t>
            </a:r>
          </a:p>
          <a:p>
            <a:pPr lvl="1"/>
            <a:r>
              <a:rPr lang="en-US" dirty="0"/>
              <a:t>All rules and definitions apply</a:t>
            </a:r>
          </a:p>
          <a:p>
            <a:pPr lvl="1"/>
            <a:r>
              <a:rPr lang="en-US" dirty="0"/>
              <a:t>The job meets the informed choice of the participant</a:t>
            </a:r>
          </a:p>
          <a:p>
            <a:pPr lvl="1"/>
            <a:r>
              <a:rPr lang="en-US" dirty="0"/>
              <a:t>If more than one job is required to meet employment goal of hours worked, rules and definitions apply to each one</a:t>
            </a:r>
          </a:p>
          <a:p>
            <a:pPr lvl="1"/>
            <a:endParaRPr lang="en-US" dirty="0"/>
          </a:p>
          <a:p>
            <a:pPr lvl="1"/>
            <a:endParaRPr lang="en-US" dirty="0"/>
          </a:p>
        </p:txBody>
      </p:sp>
    </p:spTree>
    <p:extLst>
      <p:ext uri="{BB962C8B-B14F-4D97-AF65-F5344CB8AC3E}">
        <p14:creationId xmlns:p14="http://schemas.microsoft.com/office/powerpoint/2010/main" val="2133934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Extended services for youth</a:t>
            </a:r>
          </a:p>
        </p:txBody>
      </p:sp>
      <p:sp>
        <p:nvSpPr>
          <p:cNvPr id="3" name="Content Placeholder 2"/>
          <p:cNvSpPr>
            <a:spLocks noGrp="1"/>
          </p:cNvSpPr>
          <p:nvPr>
            <p:ph idx="1"/>
          </p:nvPr>
        </p:nvSpPr>
        <p:spPr/>
        <p:txBody>
          <a:bodyPr/>
          <a:lstStyle/>
          <a:p>
            <a:r>
              <a:rPr lang="en-US" dirty="0"/>
              <a:t>Ongoing support services and other appropriate services needed to support and maintain an individual in supported employment.</a:t>
            </a:r>
          </a:p>
          <a:p>
            <a:endParaRPr lang="en-US" sz="1000" dirty="0"/>
          </a:p>
          <a:p>
            <a:r>
              <a:rPr lang="en-US" dirty="0"/>
              <a:t>Must follow procedures in new manual in deciding: </a:t>
            </a:r>
          </a:p>
          <a:p>
            <a:pPr lvl="1"/>
            <a:r>
              <a:rPr lang="en-US" dirty="0"/>
              <a:t>Whether to provide these services</a:t>
            </a:r>
          </a:p>
          <a:p>
            <a:pPr lvl="1"/>
            <a:r>
              <a:rPr lang="en-US" dirty="0"/>
              <a:t>The length of services provided</a:t>
            </a:r>
          </a:p>
        </p:txBody>
      </p:sp>
    </p:spTree>
    <p:extLst>
      <p:ext uri="{BB962C8B-B14F-4D97-AF65-F5344CB8AC3E}">
        <p14:creationId xmlns:p14="http://schemas.microsoft.com/office/powerpoint/2010/main" val="2767464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Integrated but not competitive</a:t>
            </a:r>
          </a:p>
        </p:txBody>
      </p:sp>
      <p:sp>
        <p:nvSpPr>
          <p:cNvPr id="3" name="Content Placeholder 2"/>
          <p:cNvSpPr>
            <a:spLocks noGrp="1"/>
          </p:cNvSpPr>
          <p:nvPr>
            <p:ph idx="1"/>
          </p:nvPr>
        </p:nvSpPr>
        <p:spPr/>
        <p:txBody>
          <a:bodyPr/>
          <a:lstStyle/>
          <a:p>
            <a:r>
              <a:rPr lang="en-US" dirty="0"/>
              <a:t>WIOA allowed supported employment placement in integrated but not competitive employment (subminimum wage employment)</a:t>
            </a:r>
          </a:p>
          <a:p>
            <a:endParaRPr lang="en-US" sz="1000" dirty="0"/>
          </a:p>
          <a:p>
            <a:r>
              <a:rPr lang="en-US" dirty="0"/>
              <a:t>Must last only for a short term basis</a:t>
            </a:r>
          </a:p>
          <a:p>
            <a:endParaRPr lang="en-US" sz="1000" dirty="0"/>
          </a:p>
          <a:p>
            <a:r>
              <a:rPr lang="en-US" dirty="0"/>
              <a:t>This is known as (integrated with support)</a:t>
            </a:r>
          </a:p>
          <a:p>
            <a:endParaRPr lang="en-US" sz="1000" dirty="0"/>
          </a:p>
          <a:p>
            <a:r>
              <a:rPr lang="en-US" dirty="0"/>
              <a:t>Oregon chose to NOT use this option</a:t>
            </a:r>
          </a:p>
          <a:p>
            <a:endParaRPr lang="en-US" sz="3000" dirty="0"/>
          </a:p>
        </p:txBody>
      </p:sp>
    </p:spTree>
    <p:extLst>
      <p:ext uri="{BB962C8B-B14F-4D97-AF65-F5344CB8AC3E}">
        <p14:creationId xmlns:p14="http://schemas.microsoft.com/office/powerpoint/2010/main" val="3423014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opic xmlns="28103db0-549e-4dee-b931-fee61725998a">JDOT</Topic>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A658CE64AA184EA46C2959C1A81466" ma:contentTypeVersion="" ma:contentTypeDescription="Create a new document." ma:contentTypeScope="" ma:versionID="e1de59a7152d3954b47b41b87c96f54d">
  <xsd:schema xmlns:xsd="http://www.w3.org/2001/XMLSchema" xmlns:xs="http://www.w3.org/2001/XMLSchema" xmlns:p="http://schemas.microsoft.com/office/2006/metadata/properties" xmlns:ns2="28103db0-549e-4dee-b931-fee61725998a" targetNamespace="http://schemas.microsoft.com/office/2006/metadata/properties" ma:root="true" ma:fieldsID="eed84092157f284a3f04b2347c687805" ns2:_="">
    <xsd:import namespace="28103db0-549e-4dee-b931-fee61725998a"/>
    <xsd:element name="properties">
      <xsd:complexType>
        <xsd:sequence>
          <xsd:element name="documentManagement">
            <xsd:complexType>
              <xsd:all>
                <xsd:element ref="ns2:Topic"/>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103db0-549e-4dee-b931-fee61725998a" elementFormDefault="qualified">
    <xsd:import namespace="http://schemas.microsoft.com/office/2006/documentManagement/types"/>
    <xsd:import namespace="http://schemas.microsoft.com/office/infopath/2007/PartnerControls"/>
    <xsd:element name="Topic" ma:index="8" ma:displayName="Topic" ma:format="Dropdown" ma:internalName="Topic">
      <xsd:simpleType>
        <xsd:restriction base="dms:Choice">
          <xsd:enumeration value="JDOT"/>
          <xsd:enumeration value="Procedure"/>
          <xsd:enumeration value="IM"/>
          <xsd:enumeration value="AR"/>
          <xsd:enumeration value="OAR"/>
          <xsd:enumeration value="PT"/>
          <xsd:enumeration value="Training"/>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B53882-CE48-4B93-AB9E-06FF72570B11}">
  <ds:schemaRefs>
    <ds:schemaRef ds:uri="http://schemas.microsoft.com/office/infopath/2007/PartnerControls"/>
    <ds:schemaRef ds:uri="http://schemas.microsoft.com/office/2006/metadata/properties"/>
    <ds:schemaRef ds:uri="http://www.w3.org/XML/1998/namespace"/>
    <ds:schemaRef ds:uri="http://purl.org/dc/dcmitype/"/>
    <ds:schemaRef ds:uri="http://schemas.microsoft.com/office/2006/documentManagement/types"/>
    <ds:schemaRef ds:uri="28103db0-549e-4dee-b931-fee61725998a"/>
    <ds:schemaRef ds:uri="http://purl.org/dc/elements/1.1/"/>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BB47BA7A-1426-45F2-9CDD-F75D7CF375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103db0-549e-4dee-b931-fee6172599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D53D16-2B00-4512-8F4C-954793081D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Job Developer Orientation Training Power Point</Template>
  <TotalTime>1723</TotalTime>
  <Words>1783</Words>
  <Application>Microsoft Office PowerPoint</Application>
  <PresentationFormat>Letter Paper (8.5x11 in)</PresentationFormat>
  <Paragraphs>149</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Garamond</vt:lpstr>
      <vt:lpstr>Wingdings</vt:lpstr>
      <vt:lpstr>Office Theme</vt:lpstr>
      <vt:lpstr>Supported Employment</vt:lpstr>
      <vt:lpstr>WIOA was enacted into law July, 2014</vt:lpstr>
      <vt:lpstr>10 changes:</vt:lpstr>
      <vt:lpstr>Collaboration with:</vt:lpstr>
      <vt:lpstr>Emphasis on services to youth </vt:lpstr>
      <vt:lpstr>Competitive integrated employment</vt:lpstr>
      <vt:lpstr>Part-time employment</vt:lpstr>
      <vt:lpstr>Extended services for youth</vt:lpstr>
      <vt:lpstr>Integrated but not competitive</vt:lpstr>
      <vt:lpstr>Short term basis</vt:lpstr>
      <vt:lpstr>Supported employment services</vt:lpstr>
      <vt:lpstr>Documentation -- must show:</vt:lpstr>
      <vt:lpstr>Oregon changes</vt:lpstr>
      <vt:lpstr>References</vt:lpstr>
    </vt:vector>
  </TitlesOfParts>
  <Company>Oregon DHS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Vocational Rehabilitation</dc:title>
  <dc:creator>PANGBURN Alice</dc:creator>
  <cp:lastModifiedBy>Peggy Hale</cp:lastModifiedBy>
  <cp:revision>75</cp:revision>
  <cp:lastPrinted>2018-02-26T18:03:04Z</cp:lastPrinted>
  <dcterms:created xsi:type="dcterms:W3CDTF">2017-11-08T20:43:15Z</dcterms:created>
  <dcterms:modified xsi:type="dcterms:W3CDTF">2018-07-02T14:30:05Z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0x01010001A658CE64AA184EA46C2959C1A81466</vt:lpwstr>
  </property>
</Properties>
</file>