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5" r:id="rId3"/>
    <p:sldId id="267" r:id="rId4"/>
    <p:sldId id="258" r:id="rId5"/>
    <p:sldId id="261" r:id="rId6"/>
    <p:sldId id="259" r:id="rId7"/>
    <p:sldId id="262" r:id="rId8"/>
    <p:sldId id="260" r:id="rId9"/>
    <p:sldId id="263" r:id="rId10"/>
    <p:sldId id="264" r:id="rId11"/>
    <p:sldId id="266"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39" d="100"/>
          <a:sy n="39" d="100"/>
        </p:scale>
        <p:origin x="36"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E24143-0135-40F5-A96D-79B193541469}" type="datetimeFigureOut">
              <a:rPr lang="en-US" smtClean="0"/>
              <a:t>3/17/2020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3F46A0C-8D14-4307-A5BF-ECECCD564F7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457708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143-0135-40F5-A96D-79B193541469}"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46A0C-8D14-4307-A5BF-ECECCD564F7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056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143-0135-40F5-A96D-79B193541469}"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46A0C-8D14-4307-A5BF-ECECCD564F7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632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24143-0135-40F5-A96D-79B193541469}"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46A0C-8D14-4307-A5BF-ECECCD564F7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236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E24143-0135-40F5-A96D-79B193541469}"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46A0C-8D14-4307-A5BF-ECECCD564F7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280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E24143-0135-40F5-A96D-79B193541469}"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46A0C-8D14-4307-A5BF-ECECCD564F7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974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24143-0135-40F5-A96D-79B193541469}"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46A0C-8D14-4307-A5BF-ECECCD564F7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350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E24143-0135-40F5-A96D-79B193541469}"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F46A0C-8D14-4307-A5BF-ECECCD564F7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013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24143-0135-40F5-A96D-79B193541469}"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F46A0C-8D14-4307-A5BF-ECECCD564F72}" type="slidenum">
              <a:rPr lang="en-US" smtClean="0"/>
              <a:t>‹#›</a:t>
            </a:fld>
            <a:endParaRPr lang="en-US"/>
          </a:p>
        </p:txBody>
      </p:sp>
    </p:spTree>
    <p:extLst>
      <p:ext uri="{BB962C8B-B14F-4D97-AF65-F5344CB8AC3E}">
        <p14:creationId xmlns:p14="http://schemas.microsoft.com/office/powerpoint/2010/main" val="7178764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E24143-0135-40F5-A96D-79B193541469}"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46A0C-8D14-4307-A5BF-ECECCD564F7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73805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2E24143-0135-40F5-A96D-79B193541469}" type="datetimeFigureOut">
              <a:rPr lang="en-US" smtClean="0"/>
              <a:t>3/17/2020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3F46A0C-8D14-4307-A5BF-ECECCD564F7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11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2E24143-0135-40F5-A96D-79B193541469}" type="datetimeFigureOut">
              <a:rPr lang="en-US" smtClean="0"/>
              <a:t>3/17/2020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3F46A0C-8D14-4307-A5BF-ECECCD564F7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60805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tac.blind.msstate.edu/courses/" TargetMode="External"/><Relationship Id="rId2" Type="http://schemas.openxmlformats.org/officeDocument/2006/relationships/hyperlink" Target="https://nrtc.catalog.instructure.com/" TargetMode="External"/><Relationship Id="rId1" Type="http://schemas.openxmlformats.org/officeDocument/2006/relationships/slideLayout" Target="../slideLayouts/slideLayout2.xml"/><Relationship Id="rId5" Type="http://schemas.openxmlformats.org/officeDocument/2006/relationships/hyperlink" Target="https://www2.ed.gov/policy/speced/leg/rehab/vr100/history.html?utm_content=&amp;utm_medium=email&amp;utm_name=&amp;utm_source=govdelivery&amp;utm_term=#vr100-video" TargetMode="External"/><Relationship Id="rId4" Type="http://schemas.openxmlformats.org/officeDocument/2006/relationships/hyperlink" Target="https://www.federalregister.gov/documents/2016/08/19/2016-15980/state-vocational-rehabilitation-services-program-state-supported-employment-services-progra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ncrtm.ed.gov/" TargetMode="External"/><Relationship Id="rId2" Type="http://schemas.openxmlformats.org/officeDocument/2006/relationships/hyperlink" Target="http://www.wintac.org/" TargetMode="External"/><Relationship Id="rId1" Type="http://schemas.openxmlformats.org/officeDocument/2006/relationships/slideLayout" Target="../slideLayouts/slideLayout2.xml"/><Relationship Id="rId4" Type="http://schemas.openxmlformats.org/officeDocument/2006/relationships/hyperlink" Target="https://ncrtm.ed.gov/Download.aspx?type=doc&amp;id=478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transitionta.org/" TargetMode="External"/><Relationship Id="rId2" Type="http://schemas.openxmlformats.org/officeDocument/2006/relationships/hyperlink" Target="https://www.explorevr.org/content/research-projects-explorevr" TargetMode="External"/><Relationship Id="rId1" Type="http://schemas.openxmlformats.org/officeDocument/2006/relationships/slideLayout" Target="../slideLayouts/slideLayout2.xml"/><Relationship Id="rId6" Type="http://schemas.openxmlformats.org/officeDocument/2006/relationships/hyperlink" Target="https://y-tac.org/" TargetMode="External"/><Relationship Id="rId5" Type="http://schemas.openxmlformats.org/officeDocument/2006/relationships/hyperlink" Target="https://projecte3.com/" TargetMode="External"/><Relationship Id="rId4" Type="http://schemas.openxmlformats.org/officeDocument/2006/relationships/hyperlink" Target="https://peqatac.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Tele-Work Guidance for the VR Unit</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Amanda Gerson</a:t>
            </a:r>
          </a:p>
          <a:p>
            <a:r>
              <a:rPr lang="en-US" dirty="0" smtClean="0"/>
              <a:t>Coordinator of VR And Transition Services</a:t>
            </a:r>
          </a:p>
          <a:p>
            <a:r>
              <a:rPr lang="en-US" dirty="0" smtClean="0"/>
              <a:t>March 16, 2020</a:t>
            </a:r>
            <a:endParaRPr lang="en-US" dirty="0"/>
          </a:p>
        </p:txBody>
      </p:sp>
    </p:spTree>
    <p:extLst>
      <p:ext uri="{BB962C8B-B14F-4D97-AF65-F5344CB8AC3E}">
        <p14:creationId xmlns:p14="http://schemas.microsoft.com/office/powerpoint/2010/main" val="177422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&amp; Temporary </a:t>
            </a:r>
            <a:r>
              <a:rPr lang="en-US" dirty="0" smtClean="0"/>
              <a:t>solutions cont’d</a:t>
            </a:r>
            <a:endParaRPr lang="en-US" dirty="0"/>
          </a:p>
        </p:txBody>
      </p:sp>
      <p:sp>
        <p:nvSpPr>
          <p:cNvPr id="3" name="Content Placeholder 2"/>
          <p:cNvSpPr>
            <a:spLocks noGrp="1"/>
          </p:cNvSpPr>
          <p:nvPr>
            <p:ph idx="1"/>
          </p:nvPr>
        </p:nvSpPr>
        <p:spPr>
          <a:xfrm>
            <a:off x="1451579" y="2015732"/>
            <a:ext cx="9603275" cy="4205454"/>
          </a:xfrm>
        </p:spPr>
        <p:txBody>
          <a:bodyPr>
            <a:normAutofit fontScale="77500" lnSpcReduction="20000"/>
          </a:bodyPr>
          <a:lstStyle/>
          <a:p>
            <a:pPr marL="0" indent="0">
              <a:buNone/>
            </a:pPr>
            <a:r>
              <a:rPr lang="en-US" dirty="0" smtClean="0"/>
              <a:t>Vendor authorizations - as mailing/faxing authorizations is not possible:</a:t>
            </a:r>
          </a:p>
          <a:p>
            <a:r>
              <a:rPr lang="en-US" dirty="0" smtClean="0"/>
              <a:t>Unless a tele-work plan is created for support staff, VRCs will need to take back responsibility for certifying authorizations. </a:t>
            </a:r>
            <a:r>
              <a:rPr lang="en-US" b="1" i="1" dirty="0" smtClean="0"/>
              <a:t>Anyone who needs a refresher on how to certify authorizations should notify their supervisor, and I will organize a virtual training. </a:t>
            </a:r>
            <a:endParaRPr lang="en-US" dirty="0" smtClean="0"/>
          </a:p>
          <a:p>
            <a:r>
              <a:rPr lang="en-US" dirty="0" smtClean="0"/>
              <a:t>Send </a:t>
            </a:r>
            <a:r>
              <a:rPr lang="en-US" b="1" u="sng" dirty="0" smtClean="0"/>
              <a:t>all authorizations </a:t>
            </a:r>
            <a:r>
              <a:rPr lang="en-US" dirty="0" smtClean="0"/>
              <a:t>to vendors electronically via </a:t>
            </a:r>
            <a:r>
              <a:rPr lang="en-US" dirty="0" smtClean="0"/>
              <a:t>email</a:t>
            </a:r>
          </a:p>
          <a:p>
            <a:pPr lvl="1"/>
            <a:r>
              <a:rPr lang="en-US" dirty="0" smtClean="0"/>
              <a:t>*NOTE* - Authorizations are processed and sent to treasury once printed, so you must go to PRINT PREVIEW or PRINT TO PDF, as batch printing is not currently being done. Either option will trigger it getting sent to treasury. </a:t>
            </a:r>
            <a:endParaRPr lang="en-US" dirty="0" smtClean="0"/>
          </a:p>
          <a:p>
            <a:pPr lvl="1"/>
            <a:r>
              <a:rPr lang="en-US" dirty="0" smtClean="0"/>
              <a:t>When </a:t>
            </a:r>
            <a:r>
              <a:rPr lang="en-US" dirty="0" smtClean="0"/>
              <a:t>in ANY document, web page, etc., you can convert it to a PDF by going to File, Print, and selecting “print to PDF.” A dialogue box will then pop up, and prompt you to save the PDF as a document</a:t>
            </a:r>
            <a:r>
              <a:rPr lang="en-US" dirty="0" smtClean="0"/>
              <a:t>. If you are not able to “Print to PDF” (some may not be able to due to ADOBE version)</a:t>
            </a:r>
          </a:p>
          <a:p>
            <a:pPr lvl="1"/>
            <a:r>
              <a:rPr lang="en-US" dirty="0" smtClean="0"/>
              <a:t>If you cannot Print to PDF,  when </a:t>
            </a:r>
            <a:r>
              <a:rPr lang="en-US" dirty="0"/>
              <a:t>in an authorization, go to file, send to, and enter their email </a:t>
            </a:r>
            <a:r>
              <a:rPr lang="en-US" dirty="0" smtClean="0"/>
              <a:t>address. In this case, you must also go to print preview, to send it to treasury.</a:t>
            </a:r>
            <a:endParaRPr lang="en-US" dirty="0" smtClean="0"/>
          </a:p>
          <a:p>
            <a:r>
              <a:rPr lang="en-US" dirty="0" smtClean="0"/>
              <a:t>Reach out and request that vendors send all invoices and </a:t>
            </a:r>
            <a:r>
              <a:rPr lang="en-US" dirty="0" smtClean="0"/>
              <a:t>signed authorizations </a:t>
            </a:r>
            <a:r>
              <a:rPr lang="en-US" dirty="0" smtClean="0"/>
              <a:t>electronically via email, which can then be saved and uploaded into FACTS as </a:t>
            </a:r>
            <a:r>
              <a:rPr lang="en-US" dirty="0" smtClean="0"/>
              <a:t>appropriate.</a:t>
            </a:r>
            <a:endParaRPr lang="en-US" dirty="0" smtClean="0"/>
          </a:p>
        </p:txBody>
      </p:sp>
    </p:spTree>
    <p:extLst>
      <p:ext uri="{BB962C8B-B14F-4D97-AF65-F5344CB8AC3E}">
        <p14:creationId xmlns:p14="http://schemas.microsoft.com/office/powerpoint/2010/main" val="353356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&amp; Temporary </a:t>
            </a:r>
            <a:r>
              <a:rPr lang="en-US" dirty="0" smtClean="0"/>
              <a:t>solutions cont’d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Staff Supervision</a:t>
            </a:r>
            <a:endParaRPr lang="en-US" dirty="0"/>
          </a:p>
          <a:p>
            <a:r>
              <a:rPr lang="en-US" dirty="0" smtClean="0"/>
              <a:t>Since in-person supervision is not possible, please make a conscious effort to maintain contact with your supervisor/staff. </a:t>
            </a:r>
          </a:p>
          <a:p>
            <a:r>
              <a:rPr lang="en-US" dirty="0" smtClean="0"/>
              <a:t>Similarly to remote counseling with consumers, supervisors and staff should be scheduling phone-based sessions to review any relevant items, check-ins, and provide supervision. </a:t>
            </a:r>
          </a:p>
          <a:p>
            <a:r>
              <a:rPr lang="en-US" dirty="0" smtClean="0"/>
              <a:t>Communicate regularly via email with any challenges, updates, questions, and guidance.</a:t>
            </a:r>
          </a:p>
        </p:txBody>
      </p:sp>
    </p:spTree>
    <p:extLst>
      <p:ext uri="{BB962C8B-B14F-4D97-AF65-F5344CB8AC3E}">
        <p14:creationId xmlns:p14="http://schemas.microsoft.com/office/powerpoint/2010/main" val="284224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Training resources</a:t>
            </a:r>
            <a:endParaRPr lang="en-US" dirty="0"/>
          </a:p>
        </p:txBody>
      </p:sp>
      <p:sp>
        <p:nvSpPr>
          <p:cNvPr id="3" name="Content Placeholder 2"/>
          <p:cNvSpPr>
            <a:spLocks noGrp="1"/>
          </p:cNvSpPr>
          <p:nvPr>
            <p:ph idx="1"/>
          </p:nvPr>
        </p:nvSpPr>
        <p:spPr>
          <a:xfrm>
            <a:off x="1451579" y="2015732"/>
            <a:ext cx="9603275" cy="4172797"/>
          </a:xfrm>
        </p:spPr>
        <p:txBody>
          <a:bodyPr>
            <a:normAutofit fontScale="85000" lnSpcReduction="20000"/>
          </a:bodyPr>
          <a:lstStyle/>
          <a:p>
            <a:r>
              <a:rPr lang="en-US" dirty="0" smtClean="0"/>
              <a:t>Mississippi State National Technical Assistance Center on Blindness and Visual Impairment</a:t>
            </a:r>
          </a:p>
          <a:p>
            <a:pPr lvl="1"/>
            <a:r>
              <a:rPr lang="en-US" dirty="0" smtClean="0"/>
              <a:t>Course </a:t>
            </a:r>
            <a:r>
              <a:rPr lang="en-US" dirty="0"/>
              <a:t>Catalogue: </a:t>
            </a:r>
            <a:r>
              <a:rPr lang="en-US" dirty="0">
                <a:hlinkClick r:id="rId2"/>
              </a:rPr>
              <a:t>https://nrtc.catalog.instructure.com</a:t>
            </a:r>
            <a:r>
              <a:rPr lang="en-US" dirty="0" smtClean="0">
                <a:hlinkClick r:id="rId2"/>
              </a:rPr>
              <a:t>/</a:t>
            </a:r>
            <a:r>
              <a:rPr lang="en-US" dirty="0" smtClean="0"/>
              <a:t> </a:t>
            </a:r>
          </a:p>
          <a:p>
            <a:pPr lvl="1"/>
            <a:r>
              <a:rPr lang="en-US" dirty="0" smtClean="0"/>
              <a:t>HUGE list of free courses that provide CEUs specifically about blindness and visual impairments; courses are offered using the Canvas platform</a:t>
            </a:r>
            <a:endParaRPr lang="en-US" dirty="0"/>
          </a:p>
          <a:p>
            <a:pPr lvl="1"/>
            <a:r>
              <a:rPr lang="en-US" dirty="0" smtClean="0"/>
              <a:t>For directions on how to sign up and access courses, see their FAQs - </a:t>
            </a:r>
            <a:r>
              <a:rPr lang="en-US" dirty="0" smtClean="0">
                <a:hlinkClick r:id="rId3"/>
              </a:rPr>
              <a:t>https</a:t>
            </a:r>
            <a:r>
              <a:rPr lang="en-US" dirty="0">
                <a:hlinkClick r:id="rId3"/>
              </a:rPr>
              <a:t>://www.ntac.blind.msstate.edu/courses</a:t>
            </a:r>
            <a:r>
              <a:rPr lang="en-US" dirty="0" smtClean="0">
                <a:hlinkClick r:id="rId3"/>
              </a:rPr>
              <a:t>/</a:t>
            </a:r>
            <a:endParaRPr lang="en-US" dirty="0" smtClean="0"/>
          </a:p>
          <a:p>
            <a:pPr lvl="1"/>
            <a:r>
              <a:rPr lang="en-US" dirty="0" smtClean="0"/>
              <a:t>A certificate is available after completion, which should be printed and sent to your supervisor and staff development for recording in your employee file</a:t>
            </a:r>
          </a:p>
          <a:p>
            <a:r>
              <a:rPr lang="en-US" dirty="0" smtClean="0"/>
              <a:t>Federal Regulations for WIOA – VR and Supported Employment</a:t>
            </a:r>
          </a:p>
          <a:p>
            <a:pPr lvl="1"/>
            <a:r>
              <a:rPr lang="en-US" dirty="0">
                <a:hlinkClick r:id="rId4"/>
              </a:rPr>
              <a:t>https://</a:t>
            </a:r>
            <a:r>
              <a:rPr lang="en-US" dirty="0" smtClean="0">
                <a:hlinkClick r:id="rId4"/>
              </a:rPr>
              <a:t>www.federalregister.gov/documents/2016/08/19/2016-15980/state-vocational-rehabilitation-services-program-state-supported-employment-services-program</a:t>
            </a:r>
            <a:endParaRPr lang="en-US" dirty="0" smtClean="0"/>
          </a:p>
          <a:p>
            <a:r>
              <a:rPr lang="en-US" dirty="0" smtClean="0"/>
              <a:t>RSA’s 100 Year History of the </a:t>
            </a:r>
            <a:r>
              <a:rPr lang="en-US" dirty="0"/>
              <a:t>VR program - </a:t>
            </a:r>
            <a:r>
              <a:rPr lang="en-US" dirty="0">
                <a:hlinkClick r:id="rId5"/>
              </a:rPr>
              <a:t>https://www2.ed.gov/policy/speced/leg/rehab/vr100/history.html?utm_content=&amp;utm_medium=email&amp;utm_name=&amp;utm_source=govdelivery&amp;utm_term=#</a:t>
            </a:r>
            <a:r>
              <a:rPr lang="en-US" dirty="0" smtClean="0">
                <a:hlinkClick r:id="rId5"/>
              </a:rPr>
              <a:t>vr100-video</a:t>
            </a:r>
            <a:r>
              <a:rPr lang="en-US" dirty="0" smtClean="0"/>
              <a:t> </a:t>
            </a:r>
            <a:endParaRPr lang="en-US" dirty="0"/>
          </a:p>
        </p:txBody>
      </p:sp>
    </p:spTree>
    <p:extLst>
      <p:ext uri="{BB962C8B-B14F-4D97-AF65-F5344CB8AC3E}">
        <p14:creationId xmlns:p14="http://schemas.microsoft.com/office/powerpoint/2010/main" val="722716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Training resources</a:t>
            </a:r>
            <a:endParaRPr lang="en-US" dirty="0"/>
          </a:p>
        </p:txBody>
      </p:sp>
      <p:sp>
        <p:nvSpPr>
          <p:cNvPr id="3" name="Content Placeholder 2"/>
          <p:cNvSpPr>
            <a:spLocks noGrp="1"/>
          </p:cNvSpPr>
          <p:nvPr>
            <p:ph idx="1"/>
          </p:nvPr>
        </p:nvSpPr>
        <p:spPr>
          <a:xfrm>
            <a:off x="1451579" y="2015732"/>
            <a:ext cx="9603275" cy="4140139"/>
          </a:xfrm>
        </p:spPr>
        <p:txBody>
          <a:bodyPr>
            <a:normAutofit fontScale="85000" lnSpcReduction="10000"/>
          </a:bodyPr>
          <a:lstStyle/>
          <a:p>
            <a:pPr marL="228600" lvl="1">
              <a:spcBef>
                <a:spcPts val="1000"/>
              </a:spcBef>
            </a:pPr>
            <a:r>
              <a:rPr lang="en-US" dirty="0" smtClean="0"/>
              <a:t>Workforce Innovation Technical Assistance Center (WINTAC) - </a:t>
            </a:r>
            <a:r>
              <a:rPr lang="en-US" dirty="0">
                <a:hlinkClick r:id="rId2"/>
              </a:rPr>
              <a:t>http://www.wintac.org/</a:t>
            </a:r>
            <a:r>
              <a:rPr lang="en-US" dirty="0"/>
              <a:t> </a:t>
            </a:r>
            <a:endParaRPr lang="en-US" dirty="0" smtClean="0"/>
          </a:p>
          <a:p>
            <a:pPr lvl="1"/>
            <a:r>
              <a:rPr lang="en-US" dirty="0"/>
              <a:t>S</a:t>
            </a:r>
            <a:r>
              <a:rPr lang="en-US" dirty="0" smtClean="0"/>
              <a:t>erves as the central Technical Assistance Center for new focus areas under WIOA. Key topic areas include:  Pre-ETS, Strategies for Competitive Integrated Employment, Business Engagement, and Labor Market Information</a:t>
            </a:r>
          </a:p>
          <a:p>
            <a:pPr lvl="1"/>
            <a:r>
              <a:rPr lang="en-US" dirty="0" smtClean="0"/>
              <a:t>Resources are organized by topical area, but all recorded webinars can be found under the training link at the top of the page.</a:t>
            </a:r>
          </a:p>
          <a:p>
            <a:r>
              <a:rPr lang="en-US" dirty="0" smtClean="0"/>
              <a:t>National Clearinghouse of Rehabilitation </a:t>
            </a:r>
            <a:r>
              <a:rPr lang="en-US" dirty="0"/>
              <a:t>Training Materials (NCRTM) - </a:t>
            </a:r>
            <a:r>
              <a:rPr lang="en-US" dirty="0">
                <a:hlinkClick r:id="rId3"/>
              </a:rPr>
              <a:t>https://ncrtm.ed.gov</a:t>
            </a:r>
            <a:r>
              <a:rPr lang="en-US" dirty="0" smtClean="0">
                <a:hlinkClick r:id="rId3"/>
              </a:rPr>
              <a:t>/</a:t>
            </a:r>
            <a:r>
              <a:rPr lang="en-US" dirty="0" smtClean="0"/>
              <a:t> </a:t>
            </a:r>
          </a:p>
          <a:p>
            <a:pPr lvl="1"/>
            <a:r>
              <a:rPr lang="en-US" dirty="0" smtClean="0"/>
              <a:t>Centralized site for ALL training and resources coming out of RSA, or RSA-funded Technical Assistance Centers.  Also includes peer-reviewed resources, as well as best practices developed by state agencies.</a:t>
            </a:r>
          </a:p>
          <a:p>
            <a:pPr lvl="1"/>
            <a:r>
              <a:rPr lang="en-US" dirty="0" smtClean="0"/>
              <a:t>May be challenging to find what you’re looking for, as there is so much information available, it may be difficult to filter and find </a:t>
            </a:r>
            <a:r>
              <a:rPr lang="en-US" dirty="0" err="1" smtClean="0"/>
              <a:t>relevavnt</a:t>
            </a:r>
            <a:r>
              <a:rPr lang="en-US" dirty="0" smtClean="0"/>
              <a:t> information unless you know specifically what you’re looking for.</a:t>
            </a:r>
            <a:endParaRPr lang="en-US" dirty="0"/>
          </a:p>
          <a:p>
            <a:pPr lvl="1"/>
            <a:r>
              <a:rPr lang="en-US" dirty="0" smtClean="0"/>
              <a:t>Of particular interest may be resources for Motivational Interviewing, including a training series developed </a:t>
            </a:r>
            <a:r>
              <a:rPr lang="en-US" dirty="0"/>
              <a:t>by Oregon VR. </a:t>
            </a:r>
            <a:r>
              <a:rPr lang="en-US" dirty="0">
                <a:hlinkClick r:id="rId4"/>
              </a:rPr>
              <a:t>https://</a:t>
            </a:r>
            <a:r>
              <a:rPr lang="en-US" dirty="0" smtClean="0">
                <a:hlinkClick r:id="rId4"/>
              </a:rPr>
              <a:t>ncrtm.ed.gov/Download.aspx?type=doc&amp;id=4783</a:t>
            </a:r>
            <a:r>
              <a:rPr lang="en-US" dirty="0" smtClean="0"/>
              <a:t> </a:t>
            </a:r>
          </a:p>
        </p:txBody>
      </p:sp>
    </p:spTree>
    <p:extLst>
      <p:ext uri="{BB962C8B-B14F-4D97-AF65-F5344CB8AC3E}">
        <p14:creationId xmlns:p14="http://schemas.microsoft.com/office/powerpoint/2010/main" val="1616864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Training Resources cont’d </a:t>
            </a:r>
            <a:endParaRPr lang="en-US" dirty="0"/>
          </a:p>
        </p:txBody>
      </p:sp>
      <p:sp>
        <p:nvSpPr>
          <p:cNvPr id="3" name="Content Placeholder 2"/>
          <p:cNvSpPr>
            <a:spLocks noGrp="1"/>
          </p:cNvSpPr>
          <p:nvPr>
            <p:ph idx="1"/>
          </p:nvPr>
        </p:nvSpPr>
        <p:spPr>
          <a:xfrm>
            <a:off x="1451579" y="2015732"/>
            <a:ext cx="9603275" cy="4074825"/>
          </a:xfrm>
        </p:spPr>
        <p:txBody>
          <a:bodyPr>
            <a:normAutofit lnSpcReduction="10000"/>
          </a:bodyPr>
          <a:lstStyle/>
          <a:p>
            <a:r>
              <a:rPr lang="en-US" dirty="0" smtClean="0"/>
              <a:t>Other RSA Technical Assistance Centers</a:t>
            </a:r>
          </a:p>
          <a:p>
            <a:pPr lvl="1"/>
            <a:r>
              <a:rPr lang="en-US" dirty="0" smtClean="0"/>
              <a:t>Job-Driven Vocational Rehabilitation Technical Assistance Center (JD-VRTAC)</a:t>
            </a:r>
          </a:p>
          <a:p>
            <a:pPr lvl="2"/>
            <a:r>
              <a:rPr lang="en-US" dirty="0">
                <a:hlinkClick r:id="rId2"/>
              </a:rPr>
              <a:t>https://www.explorevr.org/content/research-projects-explorevr</a:t>
            </a:r>
            <a:endParaRPr lang="en-US" dirty="0" smtClean="0"/>
          </a:p>
          <a:p>
            <a:pPr lvl="1"/>
            <a:r>
              <a:rPr lang="en-US" dirty="0" smtClean="0"/>
              <a:t>National Technical Assistance Center on Transition (NTACT)</a:t>
            </a:r>
          </a:p>
          <a:p>
            <a:pPr lvl="2"/>
            <a:r>
              <a:rPr lang="en-US" dirty="0">
                <a:hlinkClick r:id="rId3"/>
              </a:rPr>
              <a:t>https://www.transitionta.org/</a:t>
            </a:r>
            <a:endParaRPr lang="en-US" dirty="0" smtClean="0"/>
          </a:p>
          <a:p>
            <a:pPr lvl="1"/>
            <a:r>
              <a:rPr lang="en-US" dirty="0" smtClean="0"/>
              <a:t>Program Evaluation and Quality Assurance Technical Assistance Center (PEQATAC)</a:t>
            </a:r>
          </a:p>
          <a:p>
            <a:pPr lvl="2"/>
            <a:r>
              <a:rPr lang="en-US" dirty="0">
                <a:hlinkClick r:id="rId4"/>
              </a:rPr>
              <a:t>https://peqatac.org</a:t>
            </a:r>
            <a:endParaRPr lang="en-US" dirty="0" smtClean="0"/>
          </a:p>
          <a:p>
            <a:pPr lvl="1"/>
            <a:r>
              <a:rPr lang="en-US" dirty="0" smtClean="0"/>
              <a:t>Targeted Communities Technical Assistance Center (TC-TAC)</a:t>
            </a:r>
          </a:p>
          <a:p>
            <a:pPr lvl="2"/>
            <a:r>
              <a:rPr lang="en-US" dirty="0">
                <a:hlinkClick r:id="rId5"/>
              </a:rPr>
              <a:t>https://projecte3.com</a:t>
            </a:r>
            <a:endParaRPr lang="en-US" dirty="0" smtClean="0"/>
          </a:p>
          <a:p>
            <a:pPr lvl="1"/>
            <a:r>
              <a:rPr lang="en-US" dirty="0" smtClean="0"/>
              <a:t>Youth Technical Assistance Center (Y-TAC)</a:t>
            </a:r>
          </a:p>
          <a:p>
            <a:pPr lvl="2"/>
            <a:r>
              <a:rPr lang="en-US" dirty="0">
                <a:hlinkClick r:id="rId6"/>
              </a:rPr>
              <a:t>https://y-tac.org/</a:t>
            </a:r>
            <a:endParaRPr lang="en-US" dirty="0" smtClean="0"/>
          </a:p>
          <a:p>
            <a:pPr lvl="1"/>
            <a:endParaRPr lang="en-US" dirty="0"/>
          </a:p>
        </p:txBody>
      </p:sp>
    </p:spTree>
    <p:extLst>
      <p:ext uri="{BB962C8B-B14F-4D97-AF65-F5344CB8AC3E}">
        <p14:creationId xmlns:p14="http://schemas.microsoft.com/office/powerpoint/2010/main" val="12228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Again, thank you for your patience, flexibility, and understanding. </a:t>
            </a:r>
          </a:p>
          <a:p>
            <a:pPr marL="0" indent="0">
              <a:buNone/>
            </a:pPr>
            <a:r>
              <a:rPr lang="en-US" dirty="0" smtClean="0"/>
              <a:t>We will continue to provide guidance, resources, and support throughout this process. </a:t>
            </a:r>
          </a:p>
          <a:p>
            <a:pPr marL="0" indent="0">
              <a:buNone/>
            </a:pPr>
            <a:r>
              <a:rPr lang="en-US" dirty="0" smtClean="0"/>
              <a:t>Please keep in touch with your supervisors and managers, as appropriate, so that we can support your needs, and adjust or develop further guidance as necessary.</a:t>
            </a:r>
          </a:p>
          <a:p>
            <a:pPr marL="0" indent="0">
              <a:buNone/>
            </a:pPr>
            <a:endParaRPr lang="en-US" dirty="0"/>
          </a:p>
          <a:p>
            <a:pPr marL="0" indent="0">
              <a:buNone/>
            </a:pPr>
            <a:r>
              <a:rPr lang="en-US" dirty="0" smtClean="0"/>
              <a:t>BE WELL AND STAY HEALTHY!</a:t>
            </a:r>
            <a:endParaRPr lang="en-US" dirty="0"/>
          </a:p>
        </p:txBody>
      </p:sp>
    </p:spTree>
    <p:extLst>
      <p:ext uri="{BB962C8B-B14F-4D97-AF65-F5344CB8AC3E}">
        <p14:creationId xmlns:p14="http://schemas.microsoft.com/office/powerpoint/2010/main" val="91988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to our “new Normal”</a:t>
            </a:r>
            <a:endParaRPr lang="en-US" dirty="0"/>
          </a:p>
        </p:txBody>
      </p:sp>
      <p:sp>
        <p:nvSpPr>
          <p:cNvPr id="3" name="Content Placeholder 2"/>
          <p:cNvSpPr>
            <a:spLocks noGrp="1"/>
          </p:cNvSpPr>
          <p:nvPr>
            <p:ph idx="1"/>
          </p:nvPr>
        </p:nvSpPr>
        <p:spPr>
          <a:xfrm>
            <a:off x="1451579" y="2015732"/>
            <a:ext cx="9603275" cy="4254439"/>
          </a:xfrm>
        </p:spPr>
        <p:txBody>
          <a:bodyPr>
            <a:normAutofit/>
          </a:bodyPr>
          <a:lstStyle/>
          <a:p>
            <a:pPr marL="0" indent="0">
              <a:buNone/>
            </a:pPr>
            <a:r>
              <a:rPr lang="en-US" dirty="0" smtClean="0"/>
              <a:t>Thank you everyone for your flexibility and understanding during this unique time! </a:t>
            </a:r>
          </a:p>
          <a:p>
            <a:pPr marL="0" indent="0">
              <a:buNone/>
            </a:pPr>
            <a:r>
              <a:rPr lang="en-US" dirty="0" smtClean="0"/>
              <a:t>While many of us are used to working from the field, we acknowledge that full-time tele-working is a new experience for most of us. Face-to-Face contact with consumers is suspended due to the Social Distancing policy, implemented to slow the spread of COVID-19, which drastically changes our direct service provision. </a:t>
            </a:r>
            <a:endParaRPr lang="en-US" dirty="0"/>
          </a:p>
          <a:p>
            <a:pPr marL="0" indent="0">
              <a:buNone/>
            </a:pPr>
            <a:r>
              <a:rPr lang="en-US" dirty="0" smtClean="0"/>
              <a:t>As such, this document outlines how you should proceed with providing services remotely, some priorities, tips, and resources for accomplishing your work, as well as other tasks to focus on, that can be receiving enhanced focus right now.</a:t>
            </a:r>
          </a:p>
          <a:p>
            <a:pPr marL="0" indent="0">
              <a:buNone/>
            </a:pPr>
            <a:r>
              <a:rPr lang="en-US" dirty="0" smtClean="0"/>
              <a:t>I expect to share additional resources and guidance as we navigate this new process… stay tuned!</a:t>
            </a:r>
            <a:endParaRPr lang="en-US" dirty="0"/>
          </a:p>
        </p:txBody>
      </p:sp>
    </p:spTree>
    <p:extLst>
      <p:ext uri="{BB962C8B-B14F-4D97-AF65-F5344CB8AC3E}">
        <p14:creationId xmlns:p14="http://schemas.microsoft.com/office/powerpoint/2010/main" val="245840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an upside!</a:t>
            </a:r>
            <a:endParaRPr lang="en-US" dirty="0"/>
          </a:p>
        </p:txBody>
      </p:sp>
      <p:sp>
        <p:nvSpPr>
          <p:cNvPr id="3" name="Content Placeholder 2"/>
          <p:cNvSpPr>
            <a:spLocks noGrp="1"/>
          </p:cNvSpPr>
          <p:nvPr>
            <p:ph idx="1"/>
          </p:nvPr>
        </p:nvSpPr>
        <p:spPr/>
        <p:txBody>
          <a:bodyPr/>
          <a:lstStyle/>
          <a:p>
            <a:r>
              <a:rPr lang="en-US" dirty="0" smtClean="0"/>
              <a:t>Tele-working means that staff have more time to complete work, as they will not be spending time traveling between field appointments. </a:t>
            </a:r>
          </a:p>
          <a:p>
            <a:r>
              <a:rPr lang="en-US" dirty="0" smtClean="0"/>
              <a:t>This “found” time will allow us to work on the necessary work tasks that we have fallen behind on:</a:t>
            </a:r>
          </a:p>
          <a:p>
            <a:pPr lvl="1"/>
            <a:r>
              <a:rPr lang="en-US" dirty="0" smtClean="0"/>
              <a:t>Caseload management</a:t>
            </a:r>
          </a:p>
          <a:p>
            <a:pPr lvl="1"/>
            <a:r>
              <a:rPr lang="en-US" dirty="0" smtClean="0"/>
              <a:t>Documentation</a:t>
            </a:r>
          </a:p>
          <a:p>
            <a:pPr lvl="1"/>
            <a:r>
              <a:rPr lang="en-US" dirty="0" smtClean="0"/>
              <a:t>Professional Development</a:t>
            </a:r>
          </a:p>
          <a:p>
            <a:pPr lvl="1"/>
            <a:r>
              <a:rPr lang="en-US" dirty="0" smtClean="0"/>
              <a:t>Data clean-up</a:t>
            </a:r>
            <a:endParaRPr lang="en-US" dirty="0"/>
          </a:p>
        </p:txBody>
      </p:sp>
    </p:spTree>
    <p:extLst>
      <p:ext uri="{BB962C8B-B14F-4D97-AF65-F5344CB8AC3E}">
        <p14:creationId xmlns:p14="http://schemas.microsoft.com/office/powerpoint/2010/main" val="165679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Ideas </a:t>
            </a:r>
            <a:r>
              <a:rPr lang="en-US" dirty="0" smtClean="0"/>
              <a:t>for Continuing Client Services Virtually</a:t>
            </a:r>
            <a:endParaRPr lang="en-US" dirty="0"/>
          </a:p>
        </p:txBody>
      </p:sp>
      <p:sp>
        <p:nvSpPr>
          <p:cNvPr id="3" name="Content Placeholder 2"/>
          <p:cNvSpPr>
            <a:spLocks noGrp="1"/>
          </p:cNvSpPr>
          <p:nvPr>
            <p:ph idx="1"/>
          </p:nvPr>
        </p:nvSpPr>
        <p:spPr>
          <a:xfrm>
            <a:off x="838200" y="1853754"/>
            <a:ext cx="10515600" cy="4214537"/>
          </a:xfrm>
        </p:spPr>
        <p:txBody>
          <a:bodyPr>
            <a:normAutofit fontScale="92500" lnSpcReduction="10000"/>
          </a:bodyPr>
          <a:lstStyle/>
          <a:p>
            <a:r>
              <a:rPr lang="en-US" dirty="0" smtClean="0"/>
              <a:t>Schedule virtual Counseling and Guidance sessions with your consumers</a:t>
            </a:r>
          </a:p>
          <a:p>
            <a:pPr lvl="1"/>
            <a:r>
              <a:rPr lang="en-US" dirty="0" smtClean="0"/>
              <a:t>Reach out to consumer to schedule a phone-based session</a:t>
            </a:r>
          </a:p>
          <a:p>
            <a:pPr lvl="1"/>
            <a:r>
              <a:rPr lang="en-US" dirty="0" smtClean="0"/>
              <a:t>Plan what you will be reviewing with your consumer, and share the intent with them so that they can be prepared to discuss</a:t>
            </a:r>
          </a:p>
          <a:p>
            <a:pPr lvl="1"/>
            <a:r>
              <a:rPr lang="en-US" dirty="0" smtClean="0"/>
              <a:t>Have the consumer take an online career assessment (work values, interest, transferrable skills, etc.), and review the results with them and how it relates to their goals and progress</a:t>
            </a:r>
          </a:p>
          <a:p>
            <a:r>
              <a:rPr lang="en-US" dirty="0" smtClean="0"/>
              <a:t>Review consumers’ progress with on-going services or training (job development, job coaching, AT training, IL training, etc.)</a:t>
            </a:r>
          </a:p>
          <a:p>
            <a:pPr lvl="1"/>
            <a:r>
              <a:rPr lang="en-US" dirty="0" smtClean="0"/>
              <a:t>Review the latest reports </a:t>
            </a:r>
            <a:r>
              <a:rPr lang="en-US" dirty="0" smtClean="0"/>
              <a:t>available, and request an updated report from the vendor, if necessary</a:t>
            </a:r>
            <a:endParaRPr lang="en-US" dirty="0" smtClean="0"/>
          </a:p>
          <a:p>
            <a:pPr lvl="1"/>
            <a:r>
              <a:rPr lang="en-US" dirty="0" smtClean="0"/>
              <a:t>Get the consumers’ feedback on the reports and what they see as still remaining</a:t>
            </a:r>
          </a:p>
          <a:p>
            <a:pPr lvl="1"/>
            <a:r>
              <a:rPr lang="en-US" dirty="0" smtClean="0"/>
              <a:t>Discuss alternative options for services that may be suspended during this time (practicing existing skills, free online resources to advance their current skills, etc.)</a:t>
            </a:r>
          </a:p>
        </p:txBody>
      </p:sp>
    </p:spTree>
    <p:extLst>
      <p:ext uri="{BB962C8B-B14F-4D97-AF65-F5344CB8AC3E}">
        <p14:creationId xmlns:p14="http://schemas.microsoft.com/office/powerpoint/2010/main" val="280688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consumer-oriented ideas…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the consumers’ IPE with them, and update the document</a:t>
            </a:r>
          </a:p>
          <a:p>
            <a:pPr lvl="1"/>
            <a:r>
              <a:rPr lang="en-US" dirty="0" smtClean="0"/>
              <a:t>Identify any services that are complete or no longer relevant</a:t>
            </a:r>
          </a:p>
          <a:p>
            <a:pPr lvl="1"/>
            <a:r>
              <a:rPr lang="en-US" dirty="0" smtClean="0"/>
              <a:t>Add any new services that may be necessary moving forward</a:t>
            </a:r>
          </a:p>
          <a:p>
            <a:r>
              <a:rPr lang="en-US" dirty="0" smtClean="0"/>
              <a:t>Work collaboratively on the consumer’s resume and cover letter</a:t>
            </a:r>
          </a:p>
          <a:p>
            <a:pPr lvl="1"/>
            <a:r>
              <a:rPr lang="en-US" dirty="0" smtClean="0"/>
              <a:t>Have them develop multiple versions for different types of jobs, and provide feedback</a:t>
            </a:r>
          </a:p>
          <a:p>
            <a:r>
              <a:rPr lang="en-US" dirty="0" smtClean="0"/>
              <a:t>Conduct mock job interviews over the phone to help consumer practice answering common questions and provide feedback</a:t>
            </a:r>
          </a:p>
          <a:p>
            <a:r>
              <a:rPr lang="en-US" dirty="0" smtClean="0"/>
              <a:t>Review Labor Market Information with the consumer related to their vocational goal, including related jobs to expand search opportunities, if appropriate</a:t>
            </a:r>
            <a:endParaRPr lang="en-US" dirty="0"/>
          </a:p>
        </p:txBody>
      </p:sp>
    </p:spTree>
    <p:extLst>
      <p:ext uri="{BB962C8B-B14F-4D97-AF65-F5344CB8AC3E}">
        <p14:creationId xmlns:p14="http://schemas.microsoft.com/office/powerpoint/2010/main" val="51459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Tasks</a:t>
            </a:r>
            <a:endParaRPr lang="en-US" dirty="0"/>
          </a:p>
        </p:txBody>
      </p:sp>
      <p:sp>
        <p:nvSpPr>
          <p:cNvPr id="3" name="Content Placeholder 2"/>
          <p:cNvSpPr>
            <a:spLocks noGrp="1"/>
          </p:cNvSpPr>
          <p:nvPr>
            <p:ph idx="1"/>
          </p:nvPr>
        </p:nvSpPr>
        <p:spPr>
          <a:xfrm>
            <a:off x="838200" y="1958109"/>
            <a:ext cx="10515600" cy="4128655"/>
          </a:xfrm>
        </p:spPr>
        <p:txBody>
          <a:bodyPr>
            <a:normAutofit lnSpcReduction="10000"/>
          </a:bodyPr>
          <a:lstStyle/>
          <a:p>
            <a:r>
              <a:rPr lang="en-US" dirty="0" smtClean="0"/>
              <a:t>Verify that all consumer contact information is up to date, including email address; remove any old contact information</a:t>
            </a:r>
          </a:p>
          <a:p>
            <a:r>
              <a:rPr lang="en-US" dirty="0" smtClean="0"/>
              <a:t>Update WIOA Quarterly Documentation Forms</a:t>
            </a:r>
          </a:p>
          <a:p>
            <a:r>
              <a:rPr lang="en-US" dirty="0" smtClean="0"/>
              <a:t>Work with consumer to obtain any documentation required, such as school grades/schedule, pay stubs (or other employment and wage verification), SSI/SSDI verification, etc. </a:t>
            </a:r>
          </a:p>
          <a:p>
            <a:r>
              <a:rPr lang="en-US" dirty="0" smtClean="0"/>
              <a:t>Reach out to vendors to obtain outstanding invoices, and certify for payment</a:t>
            </a:r>
          </a:p>
          <a:p>
            <a:r>
              <a:rPr lang="en-US" dirty="0" smtClean="0"/>
              <a:t>Cancel any old AIs that are no longer needed</a:t>
            </a:r>
          </a:p>
          <a:p>
            <a:r>
              <a:rPr lang="en-US" dirty="0" smtClean="0"/>
              <a:t>Close any consumers eligible for closure</a:t>
            </a:r>
          </a:p>
          <a:p>
            <a:r>
              <a:rPr lang="en-US" dirty="0" smtClean="0"/>
              <a:t>Do a caseload review on yourself </a:t>
            </a:r>
          </a:p>
        </p:txBody>
      </p:sp>
    </p:spTree>
    <p:extLst>
      <p:ext uri="{BB962C8B-B14F-4D97-AF65-F5344CB8AC3E}">
        <p14:creationId xmlns:p14="http://schemas.microsoft.com/office/powerpoint/2010/main" val="343966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some useful PDQs </a:t>
            </a:r>
            <a:endParaRPr lang="en-US" dirty="0"/>
          </a:p>
        </p:txBody>
      </p:sp>
      <p:sp>
        <p:nvSpPr>
          <p:cNvPr id="3" name="Content Placeholder 2"/>
          <p:cNvSpPr>
            <a:spLocks noGrp="1"/>
          </p:cNvSpPr>
          <p:nvPr>
            <p:ph idx="1"/>
          </p:nvPr>
        </p:nvSpPr>
        <p:spPr/>
        <p:txBody>
          <a:bodyPr>
            <a:normAutofit/>
          </a:bodyPr>
          <a:lstStyle/>
          <a:p>
            <a:r>
              <a:rPr lang="en-US" dirty="0" smtClean="0"/>
              <a:t>View Authorizations Not Certified for Payment – Shows approved authorizations with a remaining balance to be paid. Selecting a record will open the authorization.</a:t>
            </a:r>
          </a:p>
          <a:p>
            <a:r>
              <a:rPr lang="en-US" dirty="0" smtClean="0"/>
              <a:t>Action Alert List – This will give you a list, grouped by status, of all clients that require action based on the length of time that client has been in that status. By selecting the client, you can access the ECF.</a:t>
            </a:r>
          </a:p>
          <a:p>
            <a:r>
              <a:rPr lang="en-US" dirty="0" smtClean="0"/>
              <a:t>View All People who are about to close in Status 26 for VR – After entering the number of days until close, you will get a list of VR Clients that meet your selected criteria. Selecting the client will open the ECF.</a:t>
            </a:r>
            <a:endParaRPr lang="en-US" dirty="0"/>
          </a:p>
        </p:txBody>
      </p:sp>
    </p:spTree>
    <p:extLst>
      <p:ext uri="{BB962C8B-B14F-4D97-AF65-F5344CB8AC3E}">
        <p14:creationId xmlns:p14="http://schemas.microsoft.com/office/powerpoint/2010/main" val="207231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in Professional Development</a:t>
            </a:r>
            <a:endParaRPr lang="en-US" dirty="0"/>
          </a:p>
        </p:txBody>
      </p:sp>
      <p:sp>
        <p:nvSpPr>
          <p:cNvPr id="3" name="Content Placeholder 2"/>
          <p:cNvSpPr>
            <a:spLocks noGrp="1"/>
          </p:cNvSpPr>
          <p:nvPr>
            <p:ph idx="1"/>
          </p:nvPr>
        </p:nvSpPr>
        <p:spPr>
          <a:xfrm>
            <a:off x="1451579" y="2015732"/>
            <a:ext cx="9603275" cy="4144923"/>
          </a:xfrm>
        </p:spPr>
        <p:txBody>
          <a:bodyPr>
            <a:normAutofit fontScale="92500" lnSpcReduction="20000"/>
          </a:bodyPr>
          <a:lstStyle/>
          <a:p>
            <a:r>
              <a:rPr lang="en-US" dirty="0" smtClean="0"/>
              <a:t>Take advantage of free online webinars (live and recorded)</a:t>
            </a:r>
          </a:p>
          <a:p>
            <a:r>
              <a:rPr lang="en-US" dirty="0" smtClean="0"/>
              <a:t>Catch up on research and best practices in the VR field</a:t>
            </a:r>
          </a:p>
          <a:p>
            <a:r>
              <a:rPr lang="en-US" dirty="0" smtClean="0"/>
              <a:t>Build your counselor toolbox by learning about ways to motivate and assist consumers in meeting their goals</a:t>
            </a:r>
          </a:p>
          <a:p>
            <a:r>
              <a:rPr lang="en-US" dirty="0" smtClean="0"/>
              <a:t>Search online and learn more about the resources available in your coverage area that may assist consumers in obtaining and maintaining employment</a:t>
            </a:r>
          </a:p>
          <a:p>
            <a:r>
              <a:rPr lang="en-US" dirty="0" smtClean="0"/>
              <a:t>Complete your mandatory online training</a:t>
            </a:r>
          </a:p>
          <a:p>
            <a:r>
              <a:rPr lang="en-US" dirty="0" smtClean="0"/>
              <a:t>Read the WIOA federal regulations</a:t>
            </a:r>
          </a:p>
          <a:p>
            <a:pPr marL="0" indent="0">
              <a:buNone/>
            </a:pPr>
            <a:endParaRPr lang="en-US" dirty="0" smtClean="0"/>
          </a:p>
          <a:p>
            <a:pPr marL="0" indent="0">
              <a:buNone/>
            </a:pPr>
            <a:r>
              <a:rPr lang="en-US" dirty="0" smtClean="0"/>
              <a:t>*** See </a:t>
            </a:r>
            <a:r>
              <a:rPr lang="en-US" dirty="0" smtClean="0"/>
              <a:t>slides </a:t>
            </a:r>
            <a:r>
              <a:rPr lang="en-US" dirty="0" smtClean="0"/>
              <a:t>at the end for online training resources***</a:t>
            </a:r>
            <a:endParaRPr lang="en-US" dirty="0"/>
          </a:p>
        </p:txBody>
      </p:sp>
    </p:spTree>
    <p:extLst>
      <p:ext uri="{BB962C8B-B14F-4D97-AF65-F5344CB8AC3E}">
        <p14:creationId xmlns:p14="http://schemas.microsoft.com/office/powerpoint/2010/main" val="57423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35709"/>
            <a:ext cx="9603275" cy="1318045"/>
          </a:xfrm>
        </p:spPr>
        <p:txBody>
          <a:bodyPr>
            <a:normAutofit fontScale="90000"/>
          </a:bodyPr>
          <a:lstStyle/>
          <a:p>
            <a:r>
              <a:rPr lang="en-US" dirty="0" smtClean="0"/>
              <a:t>Challenges &amp; Temporary solutions </a:t>
            </a:r>
            <a:br>
              <a:rPr lang="en-US" dirty="0" smtClean="0"/>
            </a:br>
            <a:r>
              <a:rPr lang="en-US" dirty="0" smtClean="0"/>
              <a:t/>
            </a:r>
            <a:br>
              <a:rPr lang="en-US" dirty="0" smtClean="0"/>
            </a:br>
            <a:r>
              <a:rPr lang="en-US" sz="1800" dirty="0" smtClean="0"/>
              <a:t>Some </a:t>
            </a:r>
            <a:r>
              <a:rPr lang="en-US" sz="1800" dirty="0"/>
              <a:t>aspects of tele-work will make it difficult to continue some of our standard procedures – here’s what you can do while we’re in this unique situation:</a:t>
            </a:r>
            <a:br>
              <a:rPr lang="en-US" sz="1800" dirty="0"/>
            </a:br>
            <a:endParaRPr lang="en-US" dirty="0"/>
          </a:p>
        </p:txBody>
      </p:sp>
      <p:sp>
        <p:nvSpPr>
          <p:cNvPr id="3" name="Content Placeholder 2"/>
          <p:cNvSpPr>
            <a:spLocks noGrp="1"/>
          </p:cNvSpPr>
          <p:nvPr>
            <p:ph idx="1"/>
          </p:nvPr>
        </p:nvSpPr>
        <p:spPr>
          <a:xfrm>
            <a:off x="1451579" y="1939636"/>
            <a:ext cx="9603275" cy="4193309"/>
          </a:xfrm>
        </p:spPr>
        <p:txBody>
          <a:bodyPr>
            <a:normAutofit/>
          </a:bodyPr>
          <a:lstStyle/>
          <a:p>
            <a:pPr marL="0" indent="0">
              <a:buNone/>
            </a:pPr>
            <a:r>
              <a:rPr lang="en-US" dirty="0" smtClean="0"/>
              <a:t>Required consumer signatures – document the situation in a case note (i.e. “due to the social distancing policies resulting from the COVID-19 prevention plan…”)</a:t>
            </a:r>
          </a:p>
          <a:p>
            <a:r>
              <a:rPr lang="en-US" dirty="0" smtClean="0"/>
              <a:t>If they have access to technology, have them review the documents on their computer or mobile device, and reply back to you in an email that they agree with and wish to sign the document, then upload that email into the casefile</a:t>
            </a:r>
          </a:p>
          <a:p>
            <a:pPr lvl="1"/>
            <a:r>
              <a:rPr lang="en-US" dirty="0" smtClean="0"/>
              <a:t>If really savvy, have them drop a digital signature using Adobe, or print/sign/scan and email document or signature page back to you, which you can upload to the casefile</a:t>
            </a:r>
          </a:p>
          <a:p>
            <a:r>
              <a:rPr lang="en-US" dirty="0" smtClean="0"/>
              <a:t>If they are do not have access to do that, review the document over the phone and obtain verbal confirmation and document the conversation in the casefile.</a:t>
            </a:r>
          </a:p>
          <a:p>
            <a:r>
              <a:rPr lang="en-US" dirty="0" smtClean="0"/>
              <a:t>Obtain necessary signatures when things have returned to normal.</a:t>
            </a:r>
          </a:p>
        </p:txBody>
      </p:sp>
    </p:spTree>
    <p:extLst>
      <p:ext uri="{BB962C8B-B14F-4D97-AF65-F5344CB8AC3E}">
        <p14:creationId xmlns:p14="http://schemas.microsoft.com/office/powerpoint/2010/main" val="82004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1831</TotalTime>
  <Words>1685</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Tele-Work Guidance for the VR Unit</vt:lpstr>
      <vt:lpstr>Adjusting to our “new Normal”</vt:lpstr>
      <vt:lpstr>There is an upside!</vt:lpstr>
      <vt:lpstr>Ideas for Continuing Client Services Virtually</vt:lpstr>
      <vt:lpstr>More consumer-oriented ideas…</vt:lpstr>
      <vt:lpstr>Case Management Tasks</vt:lpstr>
      <vt:lpstr>Get to know some useful PDQs </vt:lpstr>
      <vt:lpstr>Engage in Professional Development</vt:lpstr>
      <vt:lpstr>Challenges &amp; Temporary solutions   Some aspects of tele-work will make it difficult to continue some of our standard procedures – here’s what you can do while we’re in this unique situation: </vt:lpstr>
      <vt:lpstr>Challenges &amp; Temporary solutions cont’d</vt:lpstr>
      <vt:lpstr>Challenges &amp; Temporary solutions cont’d</vt:lpstr>
      <vt:lpstr>Online Training resources</vt:lpstr>
      <vt:lpstr>Online Training resources</vt:lpstr>
      <vt:lpstr>Online Training Resources cont’d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Tele-Working as a VRC</dc:title>
  <dc:creator>Amanda Gerson</dc:creator>
  <cp:lastModifiedBy>Amanda Gerson</cp:lastModifiedBy>
  <cp:revision>26</cp:revision>
  <dcterms:created xsi:type="dcterms:W3CDTF">2020-03-16T19:33:57Z</dcterms:created>
  <dcterms:modified xsi:type="dcterms:W3CDTF">2020-03-18T19:14:26Z</dcterms:modified>
</cp:coreProperties>
</file>